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Exo" panose="00000500000000000000" pitchFamily="2" charset="0"/>
      <p:regular r:id="rId29"/>
      <p:bold r:id="rId30"/>
      <p:italic r:id="rId31"/>
      <p:boldItalic r:id="rId32"/>
    </p:embeddedFont>
    <p:embeddedFont>
      <p:font typeface="Exo 2" panose="00000500000000000000" pitchFamily="2" charset="0"/>
      <p:regular r:id="rId33"/>
      <p:bold r:id="rId34"/>
      <p:italic r:id="rId35"/>
      <p:boldItalic r:id="rId36"/>
    </p:embeddedFont>
    <p:embeddedFont>
      <p:font typeface="Exo 2 ExtraBold" panose="020B0604020202020204" charset="0"/>
      <p:bold r:id="rId37"/>
      <p:boldItalic r:id="rId38"/>
    </p:embeddedFont>
    <p:embeddedFont>
      <p:font typeface="Exo 2 ExtraLight" panose="020B0604020202020204" charset="0"/>
      <p:regular r:id="rId39"/>
      <p:bold r:id="rId40"/>
      <p:italic r:id="rId41"/>
      <p:boldItalic r:id="rId42"/>
    </p:embeddedFont>
    <p:embeddedFont>
      <p:font typeface="Exo 2 Light" panose="00000400000000000000" pitchFamily="2" charset="0"/>
      <p:regular r:id="rId43"/>
      <p:bold r:id="rId44"/>
      <p:italic r:id="rId45"/>
      <p:boldItalic r:id="rId46"/>
    </p:embeddedFont>
    <p:embeddedFont>
      <p:font typeface="Exo 2 SemiBold" panose="020B0604020202020204" charset="0"/>
      <p:regular r:id="rId47"/>
      <p:bold r:id="rId48"/>
      <p:italic r:id="rId49"/>
      <p:boldItalic r:id="rId50"/>
    </p:embeddedFont>
    <p:embeddedFont>
      <p:font typeface="Helvetica Neue" panose="020B0604020202020204" charset="0"/>
      <p:regular r:id="rId51"/>
      <p:bold r:id="rId52"/>
      <p:italic r:id="rId53"/>
      <p:boldItalic r:id="rId54"/>
    </p:embeddedFont>
    <p:embeddedFont>
      <p:font typeface="Open Sans" panose="020B0606030504020204" pitchFamily="34" charset="0"/>
      <p:regular r:id="rId55"/>
      <p:bold r:id="rId56"/>
      <p:italic r:id="rId57"/>
      <p:boldItalic r:id="rId58"/>
    </p:embeddedFont>
    <p:embeddedFont>
      <p:font typeface="Quattrocento Sans" panose="020B0502050000020003" pitchFamily="3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3" roundtripDataSignature="AMtx7mh1getsyXnk5t5LMgu99YnxlXTB2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8F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font" Target="fonts/font26.fntdata"/><Relationship Id="rId55" Type="http://schemas.openxmlformats.org/officeDocument/2006/relationships/font" Target="fonts/font31.fntdata"/><Relationship Id="rId63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3" Type="http://schemas.openxmlformats.org/officeDocument/2006/relationships/font" Target="fonts/font29.fntdata"/><Relationship Id="rId58" Type="http://schemas.openxmlformats.org/officeDocument/2006/relationships/font" Target="fonts/font34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3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font" Target="fonts/font24.fntdata"/><Relationship Id="rId56" Type="http://schemas.openxmlformats.org/officeDocument/2006/relationships/font" Target="fonts/font32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59" Type="http://schemas.openxmlformats.org/officeDocument/2006/relationships/font" Target="fonts/font35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7.fntdata"/><Relationship Id="rId54" Type="http://schemas.openxmlformats.org/officeDocument/2006/relationships/font" Target="fonts/font30.fntdata"/><Relationship Id="rId62" Type="http://schemas.openxmlformats.org/officeDocument/2006/relationships/font" Target="fonts/font3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font" Target="fonts/font25.fntdata"/><Relationship Id="rId57" Type="http://schemas.openxmlformats.org/officeDocument/2006/relationships/font" Target="fonts/font33.fntdata"/><Relationship Id="rId10" Type="http://schemas.openxmlformats.org/officeDocument/2006/relationships/slide" Target="slides/slide9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openxmlformats.org/officeDocument/2006/relationships/font" Target="fonts/font28.fntdata"/><Relationship Id="rId60" Type="http://schemas.openxmlformats.org/officeDocument/2006/relationships/font" Target="fonts/font36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comenergia.com.ar/images/Sustentabilidad/Reporte_de_Hitos_de_Sustentabilidad_2021-PECOM.pdf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6" name="Google Shape;23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franco</a:t>
            </a:r>
            <a:endParaRPr/>
          </a:p>
        </p:txBody>
      </p:sp>
      <p:sp>
        <p:nvSpPr>
          <p:cNvPr id="322" name="Google Shape;322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joa</a:t>
            </a:r>
            <a:endParaRPr/>
          </a:p>
        </p:txBody>
      </p:sp>
      <p:sp>
        <p:nvSpPr>
          <p:cNvPr id="334" name="Google Shape;334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joa</a:t>
            </a:r>
            <a:endParaRPr/>
          </a:p>
        </p:txBody>
      </p:sp>
      <p:sp>
        <p:nvSpPr>
          <p:cNvPr id="348" name="Google Shape;348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sz="1800" b="0" i="0" u="none" strike="noStrike">
              <a:solidFill>
                <a:srgbClr val="FFFFFF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  <a:p>
            <a:pPr marL="5715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s-ES" sz="1800" b="0" i="0" u="none" strike="noStrike">
                <a:solidFill>
                  <a:srgbClr val="FFFFFF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Creamos un Comité de Cultura,representado por diferentes líderes dela organización que trabajaron en el diseño e implementación de iniciativas como “Palancas Cultura-les” (desarrollo Estratégico por Cliente,del Comité Ejecutivo y Líderes,Formación en gestión por procesos,Proceso de Innovación, Cultura deDatos, Liderazgo Visible en Seguridad yComunicación Workplace).</a:t>
            </a:r>
            <a:endParaRPr/>
          </a:p>
          <a:p>
            <a:pPr marL="57150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sz="1800" b="0" i="0" u="none" strike="noStrike">
              <a:solidFill>
                <a:srgbClr val="FFFFFF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  <a:p>
            <a:pPr marL="5715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s-ES" sz="1800" b="0" i="0" u="none" strike="noStrike">
                <a:solidFill>
                  <a:srgbClr val="FFFFFF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Iniciamos el Programa de “Líderes Transformadores”, destinado a 88 líderes de la compañía con el objetivo de reforzar la cultura a través del fortalecimiento del comportamiento de todos los líderes de la compañía y generar redes que pueda hacer que se extienda al resto de la organización.</a:t>
            </a:r>
            <a:endParaRPr/>
          </a:p>
          <a:p>
            <a:pPr marL="5715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s-ES" sz="1800" b="0" i="0" u="none" strike="noStrike">
                <a:solidFill>
                  <a:srgbClr val="FFFFFF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encuesta de experiencia de empleado 100% digital, donde los resultados destacan como favorables lasdimensiones relacionadas a seguridad, respeto, autonomía y compromiso.</a:t>
            </a:r>
            <a:endParaRPr/>
          </a:p>
          <a:p>
            <a:pPr marL="5715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s-ES" sz="1800" b="0" i="0" u="none" strike="noStrike">
                <a:solidFill>
                  <a:srgbClr val="FFFFFF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Desarrollamos las Academias de Recursos Humanos y Administración y Finanzas, destinadas a los colaboradores de dichas direcciones a nivel Grupo Perez Companc, realizando distintos módulos formativos según la función desempeñada, con el objetivo de nivelar conocimientos y compartir los lineamientos generales del Grupo.</a:t>
            </a:r>
            <a:endParaRPr/>
          </a:p>
          <a:p>
            <a:pPr marL="5715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s-ES" sz="1800" b="0" i="0" u="none" strike="noStrike">
                <a:solidFill>
                  <a:srgbClr val="FFFFFF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Sumamos nuevos contenidos a nuestro portal educativo para hacer disponibles y centralizar conocimientos y nuevos cursos a todos los colaboradores. Workplace, la plataforma de comunicación oficial para toda la Compañía, donde compartimos colaborador,información estratégica del negocio,novedades, links de utilidad, acceso aportales y mensajes de nuestro CEO, entre otros.</a:t>
            </a:r>
            <a:endParaRPr/>
          </a:p>
          <a:p>
            <a:pPr marL="5715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s-ES" sz="1800" b="0" i="0" u="none" strike="noStrike">
                <a:solidFill>
                  <a:srgbClr val="FFFFFF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Somos parte de la comisión de Diversidad e Inclusión del IAPG (Instituto Argentino del Petróleo y del Gas), que tiene como objetivo elaborar estrategias para alcanzar la igualdad de oportunidades dentro de la industria energética nacional.</a:t>
            </a:r>
            <a:endParaRPr sz="1800" b="0" i="0" u="none" strike="noStrike">
              <a:solidFill>
                <a:srgbClr val="FFFFFF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  <a:p>
            <a:pPr marL="5715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s-ES" sz="1800" b="0" i="0" u="none" strike="noStrike">
                <a:solidFill>
                  <a:srgbClr val="FFFFFF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Apostamos a la educación, otorgando 311becas estudiantiles para hijos de empleados, que incluyen talleres y char-las virtuales para los padres y acom-pañamiento por parte de la Fundación Perez Companc.</a:t>
            </a:r>
            <a:endParaRPr sz="1800" b="0" i="0" u="none" strike="noStrike">
              <a:solidFill>
                <a:srgbClr val="FFFFFF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 b="1" i="0" u="none" strike="noStrike">
              <a:solidFill>
                <a:srgbClr val="FFFFFF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 b="1" i="0" u="none" strike="noStrike">
              <a:solidFill>
                <a:srgbClr val="FFFFFF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</p:txBody>
      </p:sp>
      <p:sp>
        <p:nvSpPr>
          <p:cNvPr id="355" name="Google Shape;35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rgbClr val="00C0C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. Buscamos incrementar la participación de la mujer, de grupos con orígenes y pertenencias diversas y de personas con discapacidad, a través del acceso equitativo a oportunidades que se abren.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s-ES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Incluir la Diversidad e Inclusión, como valor de compañía, y en su cultura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s-ES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Formación de un comité DEI: con participación de los directores, RRHH y operación.</a:t>
            </a:r>
            <a:r>
              <a:rPr lang="es-ES"/>
              <a:t> cuyo fin es garantizar la transparencia y pluralidad 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s-ES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Capacitaciones de Sensibilización CE,  Líderes y reclutadores. </a:t>
            </a:r>
            <a:r>
              <a:rPr lang="es-ES"/>
              <a:t>sobre género, masculinidades,  diversidad, autodesarrollo, corresponsabilidad parental, buen trato, sesgos inconscientes, igualdad de oportunidades y no discriminación.</a:t>
            </a:r>
            <a:endParaRPr sz="1200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s-ES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Programas de liderazgo femenino. Para promover el desarrollo y ascenso de mujeres en los sectores menos representados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s-ES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Firma del convenio 190 OIT. A fin de articular acciones en conjunto con el ministerio de trabajo en pos de combatir la violencia y el acoso laboral.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s-ES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Convenio con institutos colegios para captar talento.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s-ES"/>
              <a:t>Realizamos el monitoreo permanente de indicadores que nos permiten seguir los avances de las mujeres en distintos ámbitos, incluidas las remuneraciones, participación, desarrollo y reconocimientos. Por otra parte, integramos la perspectiva de equidad de género a nuestros procesos de reclutamiento, movilidad, ingreso de jóvenes profesionales, pasantías, mapas de talento, planes de sucesión y fijación de salarios. 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s-ES"/>
              <a:t>Programas de inclusión y empleabilidad +50 personas  y con discapacidad.</a:t>
            </a:r>
            <a:endParaRPr sz="1200">
              <a:solidFill>
                <a:srgbClr val="00C0C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 i="0">
              <a:solidFill>
                <a:srgbClr val="10384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b="0" i="0">
                <a:solidFill>
                  <a:srgbClr val="10384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Cómo fomentamos la cultura de DE&amp;I en Bayer</a:t>
            </a:r>
            <a:endParaRPr b="0" i="0">
              <a:solidFill>
                <a:srgbClr val="0D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b="0" i="0">
                <a:solidFill>
                  <a:srgbClr val="10384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Contar </a:t>
            </a:r>
            <a:r>
              <a:rPr lang="es-ES" b="0" i="0">
                <a:solidFill>
                  <a:srgbClr val="0D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 redes de inclusión, equidad y diversidad: Mujeres/Género (GROW), Personas con Discapacidad (ENABLE) y LGTBIQA+ (BLEND). Son equipos conformados por colaboradores que trabajan y juegan un papel esencial en la promoción de la diversidad cultural, la concientización y la construcción de un ambiente de valoración y respeto a través de diferentes acciones y programas.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b="0" i="0">
                <a:solidFill>
                  <a:srgbClr val="10384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RED: Mujeres / Género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b="0" i="0">
                <a:solidFill>
                  <a:srgbClr val="10384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 misión es, impulsar la ventaja competitiva, Su visión implica que las mujeres tengan presencia equitativa, impacto de liderazgo y reconocimiento en todos los niveles, </a:t>
            </a:r>
            <a:br>
              <a:rPr lang="es-ES" b="0" i="0">
                <a:solidFill>
                  <a:srgbClr val="10384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s-ES" b="0" i="0">
                <a:solidFill>
                  <a:srgbClr val="10384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 objetivos que se plantea la red para poder acercarse a esa visión son: • Acelerar el desarrollo de carrera de las mujeres. • Potenciar a las mujeres, ayudándolas a identificar su propósito con herramientas para diferenciarse y crear impacto. • Crear consciencia de la importancia de la independencia económica de las mujeres.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b="0" i="0">
                <a:solidFill>
                  <a:srgbClr val="10384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b="0" i="0">
                <a:solidFill>
                  <a:srgbClr val="10384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Discapacidad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b="0" i="0">
                <a:solidFill>
                  <a:srgbClr val="10384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 misión de la red es garantizar el bienestar y desarrollo general de colaboradores con discapacidades aparentes y no aparentes. Su visión implica formar una base sólida que satisfaga sus necesidades y las de sus familias, brindándoles recursos, beneficios y nuevas herramientas. Los objetivos que se plantea la red para poder acercarse a esa visión son: 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b="0" i="0">
                <a:solidFill>
                  <a:srgbClr val="10384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br>
              <a:rPr lang="es-ES" b="0" i="0">
                <a:solidFill>
                  <a:srgbClr val="10384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s-ES" b="0" i="0">
                <a:solidFill>
                  <a:srgbClr val="10384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Adaptar nuestras instalaciones para brindar accesibilidad en las plantas. </a:t>
            </a:r>
            <a:br>
              <a:rPr lang="es-ES" b="0" i="0">
                <a:solidFill>
                  <a:srgbClr val="10384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s-ES" b="0" i="0">
                <a:solidFill>
                  <a:srgbClr val="10384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Ser intencionales con la diversidad, expandiendo el Programa de Proveedores Inclusivos y el Programa de Pasantías Inclusivas. 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b="0" i="0">
                <a:solidFill>
                  <a:srgbClr val="10384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b="0" i="0">
                <a:solidFill>
                  <a:srgbClr val="10384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trabajar junto a varias instituciones con el objetivo de facilitar la inserción de personas con discapacidad en distintas funciones y sectores de la empresa.  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 i="0">
              <a:solidFill>
                <a:srgbClr val="0D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 i="0">
              <a:solidFill>
                <a:srgbClr val="0D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 i="0">
              <a:solidFill>
                <a:srgbClr val="0D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 i="0">
              <a:solidFill>
                <a:srgbClr val="0D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b="0" i="0">
                <a:solidFill>
                  <a:srgbClr val="0D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KPI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Tenemos como meta estratégica igualar el porcentaje de mujeres en la industria, aumentar por lo menos 2 puntos las posiciones de liderazgo en cargos ejecutivos y gerencias para el año 2024. </a:t>
            </a:r>
            <a:endParaRPr/>
          </a:p>
        </p:txBody>
      </p:sp>
      <p:sp>
        <p:nvSpPr>
          <p:cNvPr id="381" name="Google Shape;381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sz="1800" b="0" i="0" u="none" strike="noStrike">
              <a:solidFill>
                <a:srgbClr val="FFFFFF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  <a:p>
            <a:pPr marL="5715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s-ES" sz="1800" b="0" i="0" u="none" strike="noStrike">
                <a:solidFill>
                  <a:srgbClr val="FFFFFF"/>
                </a:solidFill>
                <a:latin typeface="Exo 2 Light"/>
                <a:ea typeface="Exo 2 Light"/>
                <a:cs typeface="Exo 2 Light"/>
                <a:sym typeface="Exo 2 Light"/>
              </a:rPr>
              <a:t>romi</a:t>
            </a:r>
            <a:endParaRPr sz="1800" b="0" i="0" u="none" strike="noStrike">
              <a:solidFill>
                <a:srgbClr val="FFFFFF"/>
              </a:solidFill>
              <a:latin typeface="Exo 2 Light"/>
              <a:ea typeface="Exo 2 Light"/>
              <a:cs typeface="Exo 2 Light"/>
              <a:sym typeface="Exo 2 Light"/>
            </a:endParaRPr>
          </a:p>
        </p:txBody>
      </p:sp>
      <p:sp>
        <p:nvSpPr>
          <p:cNvPr id="406" name="Google Shape;40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0" name="Google Shape;420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romi</a:t>
            </a:r>
            <a:endParaRPr/>
          </a:p>
        </p:txBody>
      </p:sp>
      <p:sp>
        <p:nvSpPr>
          <p:cNvPr id="421" name="Google Shape;421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maru</a:t>
            </a:r>
            <a:endParaRPr/>
          </a:p>
        </p:txBody>
      </p:sp>
      <p:sp>
        <p:nvSpPr>
          <p:cNvPr id="429" name="Google Shape;42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maru</a:t>
            </a:r>
            <a:endParaRPr/>
          </a:p>
        </p:txBody>
      </p:sp>
      <p:sp>
        <p:nvSpPr>
          <p:cNvPr id="450" name="Google Shape;45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maru</a:t>
            </a:r>
            <a:endParaRPr/>
          </a:p>
        </p:txBody>
      </p:sp>
      <p:sp>
        <p:nvSpPr>
          <p:cNvPr id="470" name="Google Shape;4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2" name="Google Shape;24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maru</a:t>
            </a:r>
            <a:endParaRPr/>
          </a:p>
        </p:txBody>
      </p:sp>
      <p:sp>
        <p:nvSpPr>
          <p:cNvPr id="490" name="Google Shape;490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5" name="Google Shape;49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1" name="Google Shape;501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6" name="Google Shape;25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¿A qué se dedica la empresa?</a:t>
            </a:r>
            <a:endParaRPr/>
          </a:p>
          <a:p>
            <a:pPr marL="45720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• ¿Cómo es el sector de la industria en temas de sustentabilidad?</a:t>
            </a:r>
            <a:endParaRPr/>
          </a:p>
          <a:p>
            <a:pPr marL="45720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• ¿Qué temas se trabajan más y cuáles menos?</a:t>
            </a:r>
            <a:endParaRPr/>
          </a:p>
          <a:p>
            <a:pPr marL="45720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• ¿Existe una empresa líder?</a:t>
            </a:r>
            <a:endParaRPr/>
          </a:p>
          <a:p>
            <a:pPr marL="45720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• ¿En qué comunidades trabaja?</a:t>
            </a:r>
            <a:endParaRPr/>
          </a:p>
          <a:p>
            <a:pPr marL="45720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• ¿Qué disponibilidad de Recursos humanos, naturales, de infraestructura, legislación, demanda</a:t>
            </a:r>
            <a:endParaRPr/>
          </a:p>
          <a:p>
            <a:pPr marL="45720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local e industrias de apoyo locales existen?</a:t>
            </a:r>
            <a:endParaRPr/>
          </a:p>
          <a:p>
            <a:pPr marL="45720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impactos económicos, sociales y ambientales más significativos de la industria.</a:t>
            </a:r>
            <a:endParaRPr/>
          </a:p>
        </p:txBody>
      </p:sp>
      <p:sp>
        <p:nvSpPr>
          <p:cNvPr id="261" name="Google Shape;26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1800" b="0" i="0" u="none" strike="noStrik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Nacimos en Argentina y tenemos más de 70 años de experiencia. Desarrollamos soluciones y servicios para la industria energética y minera. </a:t>
            </a:r>
            <a:endParaRPr/>
          </a:p>
          <a:p>
            <a:pPr marL="45720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1800" b="0" i="0" u="none" strike="noStrik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Formamos parte del Grupo Perez Companc y tenemos presencia en Argentina, Bolivia, Brasil, Colombia, Perú y Uruguay. Transformamos la energía del futuro con innovación y foco en la sustentabilidad para mejorar el bienestar de las personas. Desarrollamos soluciones basadas en el conocimiento y la tecnología. </a:t>
            </a:r>
            <a:endParaRPr/>
          </a:p>
          <a:p>
            <a:pPr marL="45720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1800" b="0" i="0" u="none" strike="noStrik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. </a:t>
            </a:r>
            <a:endParaRPr/>
          </a:p>
        </p:txBody>
      </p:sp>
      <p:sp>
        <p:nvSpPr>
          <p:cNvPr id="267" name="Google Shape;26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Eva</a:t>
            </a:r>
            <a:endParaRPr/>
          </a:p>
          <a:p>
            <a:pPr marL="228600" lvl="0" indent="-2286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C0C0"/>
              </a:buClr>
              <a:buSzPts val="2250"/>
              <a:buChar char="•"/>
            </a:pPr>
            <a:r>
              <a:rPr lang="es-ES" sz="1200">
                <a:solidFill>
                  <a:srgbClr val="00C0C0"/>
                </a:solidFill>
              </a:rPr>
              <a:t>El 15 de noviembre de 2022.- PECOM, presentamos su primer </a:t>
            </a:r>
            <a:r>
              <a:rPr lang="es-ES" sz="1200" u="sng">
                <a:solidFill>
                  <a:srgbClr val="00C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reporte de “Hitos de Sustentabilidad 2021”</a:t>
            </a:r>
            <a:r>
              <a:rPr lang="es-ES" sz="1200">
                <a:solidFill>
                  <a:srgbClr val="00C0C0"/>
                </a:solidFill>
              </a:rPr>
              <a:t>, que refleja su propósito de transformar la energía del futuro con foco en innovación y sustentabilidad para mejorar el bienestar de las personas. ES Un reporte incipiente con un grado de madurez inicial, donde se fija la materialidad y la estrategia. En cada eje se mencionan hitos de sustentabilidad, con  acciones aisladas.</a:t>
            </a:r>
            <a:endParaRPr/>
          </a:p>
          <a:p>
            <a:pPr marL="228600" lvl="0" indent="-22860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C0C0"/>
              </a:buClr>
              <a:buSzPts val="2250"/>
              <a:buChar char="•"/>
            </a:pPr>
            <a:r>
              <a:rPr lang="es-ES" sz="1200">
                <a:solidFill>
                  <a:srgbClr val="00C0C0"/>
                </a:solidFill>
              </a:rPr>
              <a:t>La iniciativa se fundamenta en su compromiso con la transparencia y la gestión sostenible de sus operaciones. El objetivo de la estrategia de sustentabilidad de PECOM es garantizar la creación de valor a largo plazo, tanto para los accionistas como para las distintas partes interesadas con las que se relaciona. </a:t>
            </a:r>
            <a:endParaRPr/>
          </a:p>
          <a:p>
            <a:pPr marL="228600" lvl="0" indent="-22860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C0C0"/>
              </a:buClr>
              <a:buSzPts val="2250"/>
              <a:buChar char="•"/>
            </a:pPr>
            <a:r>
              <a:rPr lang="es-ES" sz="1200">
                <a:solidFill>
                  <a:srgbClr val="FF0000"/>
                </a:solidFill>
              </a:rPr>
              <a:t>El reporte desarrolla 2 ejes transversales -Seguridad y Ética e Integridad- y 5 ejes estratégicos: Innovación; Gestión de la Energía y Emisiones; Gestión Ambiental; Excelencia Operacional; y Personas y Comunidad</a:t>
            </a:r>
            <a:r>
              <a:rPr lang="es-ES" sz="1200">
                <a:solidFill>
                  <a:srgbClr val="00C0C0"/>
                </a:solidFill>
              </a:rPr>
              <a:t>. </a:t>
            </a:r>
            <a:r>
              <a:rPr lang="es-ES" sz="1200">
                <a:solidFill>
                  <a:srgbClr val="FF0000"/>
                </a:solidFill>
              </a:rPr>
              <a:t>(lo puse en estrategia)</a:t>
            </a:r>
            <a:endParaRPr/>
          </a:p>
          <a:p>
            <a:pPr marL="228600" lvl="0" indent="-22860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C0C0"/>
              </a:buClr>
              <a:buSzPts val="2250"/>
              <a:buChar char="•"/>
            </a:pPr>
            <a:r>
              <a:rPr lang="es-ES" sz="1200">
                <a:solidFill>
                  <a:srgbClr val="00C0C0"/>
                </a:solidFill>
              </a:rPr>
              <a:t>Se desarrolló un plan de trabajo que abarca distintos     temas materiales identificados y la gestión de sus     recursos y entorno, teniendo como guía los Objetivos</a:t>
            </a:r>
            <a:endParaRPr/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C0C0"/>
              </a:buClr>
              <a:buSzPts val="2250"/>
              <a:buNone/>
            </a:pPr>
            <a:r>
              <a:rPr lang="es-ES" sz="1200">
                <a:solidFill>
                  <a:srgbClr val="00C0C0"/>
                </a:solidFill>
              </a:rPr>
              <a:t>    de Desarrollo Sostenible (ODS).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Falta: dividir la materialidad según ambi8ente, social y gobernanza. No hay desarrollo de  desempeño económico, cadena de valor, inversión en comunidades, evaluación ambiental de proveedores, biodiversidad, satisfacción del cliente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INDUSTRIA</a:t>
            </a:r>
            <a:endParaRPr/>
          </a:p>
          <a:p>
            <a:pPr marL="457200" lvl="0" indent="-228600" algn="just" rtl="0">
              <a:lnSpc>
                <a:spcPct val="107000"/>
              </a:lnSpc>
              <a:spcBef>
                <a:spcPts val="1500"/>
              </a:spcBef>
              <a:spcAft>
                <a:spcPts val="0"/>
              </a:spcAft>
              <a:buSzPts val="1400"/>
              <a:buNone/>
            </a:pPr>
            <a:r>
              <a:rPr lang="es-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Cuando hablamos de materialidad nos referimos a todos los aspectos ambientales, sociales y de gobernanza (ASG) que tienen un impacto sustancial, positivo o negativo, en la rentabilidad de la empresa y en sus grupos de interés.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28600" algn="just" rtl="0">
              <a:lnSpc>
                <a:spcPct val="107000"/>
              </a:lnSpc>
              <a:spcBef>
                <a:spcPts val="2300"/>
              </a:spcBef>
              <a:spcAft>
                <a:spcPts val="0"/>
              </a:spcAft>
              <a:buSzPts val="1400"/>
              <a:buNone/>
            </a:pPr>
            <a:r>
              <a:rPr lang="es-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temas materiales dependen de cada compañía, y varias definieron los temas a través de encuesta online donde consultaron a los líderes internos de cada área, las opiniones e inquietudes de los contactos directos en la comunidad,los principales referentes de la prensa y opinión pública, así como proveedores y clientes claves. Evaluando también las Directrices de hojas de ruta sectoriales para alcanzar los Objetivos de Desarrollo Sostenible (ODS).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28600" algn="just" rtl="0">
              <a:lnSpc>
                <a:spcPct val="107000"/>
              </a:lnSpc>
              <a:spcBef>
                <a:spcPts val="2300"/>
              </a:spcBef>
              <a:spcAft>
                <a:spcPts val="0"/>
              </a:spcAft>
              <a:buSzPts val="1400"/>
              <a:buNone/>
            </a:pPr>
            <a:r>
              <a:rPr lang="es-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Tanto la Norma ISO 26000 de Responsabilidad Social, como GRI coinciden en el hecho de gestionar y reportar aquellos temas identificados como MATERIALES para la organización, considerando los intereses y expectativas de los principales grupos de interés, los temas identificados por empresas del sector, etc.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28600" algn="just" rtl="0">
              <a:lnSpc>
                <a:spcPct val="107000"/>
              </a:lnSpc>
              <a:spcBef>
                <a:spcPts val="2300"/>
              </a:spcBef>
              <a:spcAft>
                <a:spcPts val="0"/>
              </a:spcAft>
              <a:buSzPts val="1400"/>
              <a:buNone/>
            </a:pPr>
            <a:r>
              <a:rPr lang="es-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Como consecuencia de este análisis, confeccionamos el siguiente listado de temas materiales que refleja la priorización de los más relevantes para el sector: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just" rtl="0">
              <a:lnSpc>
                <a:spcPct val="107000"/>
              </a:lnSpc>
              <a:spcBef>
                <a:spcPts val="23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s-E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Ambiente: Eficiencia energética, Protección de la </a:t>
            </a:r>
            <a:r>
              <a:rPr lang="es-ES" sz="1800" b="1" u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biodiversidad, Gestión de agua y efluentes</a:t>
            </a:r>
            <a:r>
              <a:rPr lang="es-ES" sz="1800" u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,Gestión</a:t>
            </a:r>
            <a:r>
              <a:rPr lang="es-E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residuos, Preparación y respuesta ante incidentes y emergencias, </a:t>
            </a:r>
            <a:r>
              <a:rPr lang="es-ES" sz="1800" b="1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Calidad de aire</a:t>
            </a:r>
            <a:r>
              <a:rPr lang="es-E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  Gestión de Emisiones.</a:t>
            </a:r>
            <a:endParaRPr sz="1800" u="none" strike="noStrike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s-E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Social: Formación y educación, Desarrollo e impacto en la comunidad, Salud y Seguridad en el trabajo, Diversidad e Inclusión, Empleo (contratación y rotación de colaboradores, beneficios, etc.)</a:t>
            </a:r>
            <a:endParaRPr sz="1800" u="none" strike="noStrike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s-E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Economía: Gobierno corporativo: Ética e Integridad, transparencia y anticorrupción, </a:t>
            </a:r>
            <a:r>
              <a:rPr lang="es-ES" sz="1800" b="1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Desempeño económico de la organización, Gestión de riesgos, Gestión responsable de la cadena de suministro.</a:t>
            </a:r>
            <a:endParaRPr sz="1800" b="1" u="none" strike="noStrike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2860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s-ES" sz="1800">
                <a:latin typeface="Arial"/>
                <a:ea typeface="Arial"/>
                <a:cs typeface="Arial"/>
                <a:sym typeface="Arial"/>
              </a:rPr>
              <a:t> 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28600" algn="just" rtl="0">
              <a:lnSpc>
                <a:spcPct val="107000"/>
              </a:lnSpc>
              <a:spcBef>
                <a:spcPts val="2300"/>
              </a:spcBef>
              <a:spcAft>
                <a:spcPts val="0"/>
              </a:spcAft>
              <a:buSzPts val="1400"/>
              <a:buNone/>
            </a:pPr>
            <a:r>
              <a:rPr lang="es-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acuerdo con estos temas materiales se llevarán las acciones correspondientes que serán medidas por los indicadores: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28600" algn="just" rtl="0">
              <a:lnSpc>
                <a:spcPct val="107000"/>
              </a:lnSpc>
              <a:spcBef>
                <a:spcPts val="2300"/>
              </a:spcBef>
              <a:spcAft>
                <a:spcPts val="0"/>
              </a:spcAft>
              <a:buSzPts val="1400"/>
              <a:buNone/>
            </a:pPr>
            <a:r>
              <a:rPr lang="es-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Indicadores de Ambiente: Intensidad de emisión de GEi, de metano, intensidad energética, % electricidad comprada de fuentes renovables, % de consumo de agua en zonas de estrés hídrico, Intensidad de captación de agua dulce, valorización de los residuos generados y en stock, Índice de frecuencia de derrames.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28600" algn="just" rtl="0">
              <a:lnSpc>
                <a:spcPct val="107000"/>
              </a:lnSpc>
              <a:spcBef>
                <a:spcPts val="2300"/>
              </a:spcBef>
              <a:spcAft>
                <a:spcPts val="0"/>
              </a:spcAft>
              <a:buSzPts val="1400"/>
              <a:buNone/>
            </a:pPr>
            <a:r>
              <a:rPr lang="es-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Indicadores Sociales: Horas de capacitación por colaborador,% de posiciones de liderazgo ocupadas por mujeres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28600" algn="just" rtl="0">
              <a:lnSpc>
                <a:spcPct val="107000"/>
              </a:lnSpc>
              <a:spcBef>
                <a:spcPts val="2300"/>
              </a:spcBef>
              <a:spcAft>
                <a:spcPts val="0"/>
              </a:spcAft>
              <a:buSzPts val="1400"/>
              <a:buNone/>
            </a:pPr>
            <a:r>
              <a:rPr lang="es-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Indicadores Gobernanza: % de empleados directos adheridos al Código de Ética y Conducta, % del personal de empresas de seguridad con capacitación en derechos humanos, Reporte sobre pagos a gobiernos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7" name="Google Shape;27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5" name="Google Shape;28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franco</a:t>
            </a:r>
            <a:endParaRPr/>
          </a:p>
        </p:txBody>
      </p:sp>
      <p:sp>
        <p:nvSpPr>
          <p:cNvPr id="297" name="Google Shape;29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franco</a:t>
            </a:r>
            <a:endParaRPr/>
          </a:p>
        </p:txBody>
      </p:sp>
      <p:sp>
        <p:nvSpPr>
          <p:cNvPr id="309" name="Google Shape;309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de título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9" descr="\\DROBO-FS\QuickDrops\JB\PPTX NG\Droplets\LightingOverlay.png"/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58;p9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59" name="Google Shape;59;p9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9"/>
            <p:cNvSpPr/>
            <p:nvPr/>
          </p:nvSpPr>
          <p:spPr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9"/>
            <p:cNvSpPr/>
            <p:nvPr/>
          </p:nvSpPr>
          <p:spPr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9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9"/>
            <p:cNvSpPr/>
            <p:nvPr/>
          </p:nvSpPr>
          <p:spPr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9"/>
            <p:cNvSpPr/>
            <p:nvPr/>
          </p:nvSpPr>
          <p:spPr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5" name="Google Shape;65;p9"/>
            <p:cNvSpPr/>
            <p:nvPr/>
          </p:nvSpPr>
          <p:spPr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l" t="t" r="r" b="b"/>
              <a:pathLst>
                <a:path w="237" h="1135" extrusionOk="0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6" name="Google Shape;66;p9"/>
            <p:cNvSpPr/>
            <p:nvPr/>
          </p:nvSpPr>
          <p:spPr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9"/>
            <p:cNvSpPr/>
            <p:nvPr/>
          </p:nvSpPr>
          <p:spPr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8" name="Google Shape;68;p9"/>
            <p:cNvSpPr/>
            <p:nvPr/>
          </p:nvSpPr>
          <p:spPr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9" name="Google Shape;69;p9"/>
            <p:cNvSpPr/>
            <p:nvPr/>
          </p:nvSpPr>
          <p:spPr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9"/>
            <p:cNvSpPr/>
            <p:nvPr/>
          </p:nvSpPr>
          <p:spPr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9"/>
            <p:cNvSpPr/>
            <p:nvPr/>
          </p:nvSpPr>
          <p:spPr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l" t="t" r="r" b="b"/>
              <a:pathLst>
                <a:path w="264" h="329" extrusionOk="0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2" name="Google Shape;72;p9"/>
            <p:cNvSpPr/>
            <p:nvPr/>
          </p:nvSpPr>
          <p:spPr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9"/>
            <p:cNvSpPr/>
            <p:nvPr/>
          </p:nvSpPr>
          <p:spPr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4" name="Google Shape;74;p9"/>
            <p:cNvSpPr/>
            <p:nvPr/>
          </p:nvSpPr>
          <p:spPr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9"/>
            <p:cNvSpPr/>
            <p:nvPr/>
          </p:nvSpPr>
          <p:spPr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9"/>
            <p:cNvSpPr/>
            <p:nvPr/>
          </p:nvSpPr>
          <p:spPr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l" t="t" r="r" b="b"/>
              <a:pathLst>
                <a:path w="213" h="766" extrusionOk="0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7" name="Google Shape;77;p9"/>
            <p:cNvSpPr/>
            <p:nvPr/>
          </p:nvSpPr>
          <p:spPr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9"/>
            <p:cNvSpPr/>
            <p:nvPr/>
          </p:nvSpPr>
          <p:spPr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9"/>
            <p:cNvSpPr/>
            <p:nvPr/>
          </p:nvSpPr>
          <p:spPr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l" t="t" r="r" b="b"/>
              <a:pathLst>
                <a:path w="84" h="168" extrusionOk="0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0" name="Google Shape;80;p9"/>
            <p:cNvSpPr/>
            <p:nvPr/>
          </p:nvSpPr>
          <p:spPr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9"/>
            <p:cNvSpPr/>
            <p:nvPr/>
          </p:nvSpPr>
          <p:spPr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l" t="t" r="r" b="b"/>
              <a:pathLst>
                <a:path w="84" h="170" extrusionOk="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2" name="Google Shape;82;p9"/>
            <p:cNvSpPr/>
            <p:nvPr/>
          </p:nvSpPr>
          <p:spPr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9"/>
            <p:cNvSpPr/>
            <p:nvPr/>
          </p:nvSpPr>
          <p:spPr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l" t="t" r="r" b="b"/>
              <a:pathLst>
                <a:path w="195" h="982" extrusionOk="0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4" name="Google Shape;84;p9"/>
            <p:cNvSpPr/>
            <p:nvPr/>
          </p:nvSpPr>
          <p:spPr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9"/>
            <p:cNvSpPr/>
            <p:nvPr/>
          </p:nvSpPr>
          <p:spPr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l" t="t" r="r" b="b"/>
              <a:pathLst>
                <a:path w="192" h="1120" extrusionOk="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6" name="Google Shape;86;p9"/>
            <p:cNvSpPr/>
            <p:nvPr/>
          </p:nvSpPr>
          <p:spPr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9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9"/>
            <p:cNvSpPr/>
            <p:nvPr/>
          </p:nvSpPr>
          <p:spPr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9"/>
            <p:cNvSpPr/>
            <p:nvPr/>
          </p:nvSpPr>
          <p:spPr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l" t="t" r="r" b="b"/>
              <a:pathLst>
                <a:path w="120" h="291" extrusionOk="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0" name="Google Shape;90;p9"/>
            <p:cNvSpPr/>
            <p:nvPr/>
          </p:nvSpPr>
          <p:spPr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l" t="t" r="r" b="b"/>
              <a:pathLst>
                <a:path w="135" h="476" extrusionOk="0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1" name="Google Shape;91;p9"/>
            <p:cNvSpPr/>
            <p:nvPr/>
          </p:nvSpPr>
          <p:spPr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9"/>
            <p:cNvSpPr/>
            <p:nvPr/>
          </p:nvSpPr>
          <p:spPr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l" t="t" r="r" b="b"/>
              <a:pathLst>
                <a:path w="402" h="2536" extrusionOk="0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3" name="Google Shape;93;p9"/>
            <p:cNvSpPr/>
            <p:nvPr/>
          </p:nvSpPr>
          <p:spPr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4" name="Google Shape;94;p9"/>
            <p:cNvSpPr/>
            <p:nvPr/>
          </p:nvSpPr>
          <p:spPr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9"/>
            <p:cNvSpPr/>
            <p:nvPr/>
          </p:nvSpPr>
          <p:spPr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l" t="t" r="r" b="b"/>
              <a:pathLst>
                <a:path w="90" h="299" extrusionOk="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6" name="Google Shape;96;p9"/>
            <p:cNvSpPr/>
            <p:nvPr/>
          </p:nvSpPr>
          <p:spPr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9"/>
            <p:cNvSpPr/>
            <p:nvPr/>
          </p:nvSpPr>
          <p:spPr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l" t="t" r="r" b="b"/>
              <a:pathLst>
                <a:path w="72" h="285" extrusionOk="0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8" name="Google Shape;98;p9"/>
            <p:cNvSpPr/>
            <p:nvPr/>
          </p:nvSpPr>
          <p:spPr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l" t="t" r="r" b="b"/>
              <a:pathLst>
                <a:path w="234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1" name="Google Shape;101;p9"/>
            <p:cNvSpPr/>
            <p:nvPr/>
          </p:nvSpPr>
          <p:spPr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l" t="t" r="r" b="b"/>
              <a:pathLst>
                <a:path w="219" h="1802" extrusionOk="0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3" name="Google Shape;103;p9"/>
            <p:cNvSpPr/>
            <p:nvPr/>
          </p:nvSpPr>
          <p:spPr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6" name="Google Shape;106;p9"/>
            <p:cNvSpPr/>
            <p:nvPr/>
          </p:nvSpPr>
          <p:spPr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7" name="Google Shape;107;p9"/>
            <p:cNvSpPr/>
            <p:nvPr/>
          </p:nvSpPr>
          <p:spPr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l" t="t" r="r" b="b"/>
              <a:pathLst>
                <a:path w="264" h="332" extrusionOk="0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0" name="Google Shape;110;p9"/>
            <p:cNvSpPr/>
            <p:nvPr/>
          </p:nvSpPr>
          <p:spPr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l" t="t" r="r" b="b"/>
              <a:pathLst>
                <a:path w="147" h="3215" extrusionOk="0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2" name="Google Shape;112;p9"/>
            <p:cNvSpPr/>
            <p:nvPr/>
          </p:nvSpPr>
          <p:spPr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" name="Google Shape;113;p9"/>
          <p:cNvSpPr txBox="1"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9"/>
          <p:cNvSpPr txBox="1"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000" cap="none">
                <a:solidFill>
                  <a:schemeClr val="lt2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9pPr>
          </a:lstStyle>
          <a:p>
            <a:endParaRPr/>
          </a:p>
        </p:txBody>
      </p:sp>
      <p:sp>
        <p:nvSpPr>
          <p:cNvPr id="115" name="Google Shape;115;p9"/>
          <p:cNvSpPr txBox="1">
            <a:spLocks noGrp="1"/>
          </p:cNvSpPr>
          <p:nvPr>
            <p:ph type="dt" idx="10"/>
          </p:nvPr>
        </p:nvSpPr>
        <p:spPr>
          <a:xfrm>
            <a:off x="7077511" y="54102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9"/>
          <p:cNvSpPr txBox="1">
            <a:spLocks noGrp="1"/>
          </p:cNvSpPr>
          <p:nvPr>
            <p:ph type="ftr" idx="11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9"/>
          <p:cNvSpPr txBox="1">
            <a:spLocks noGrp="1"/>
          </p:cNvSpPr>
          <p:nvPr>
            <p:ph type="sldNum" idx="12"/>
          </p:nvPr>
        </p:nvSpPr>
        <p:spPr>
          <a:xfrm>
            <a:off x="9896911" y="5410199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panorámica con descripción">
  <p:cSld name="Imagen panorámica con descripció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8"/>
          <p:cNvSpPr>
            <a:spLocks noGrp="1"/>
          </p:cNvSpPr>
          <p:nvPr>
            <p:ph type="pic" idx="2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172" name="Google Shape;172;p18"/>
          <p:cNvSpPr txBox="1">
            <a:spLocks noGrp="1"/>
          </p:cNvSpPr>
          <p:nvPr>
            <p:ph type="body" idx="1"/>
          </p:nvPr>
        </p:nvSpPr>
        <p:spPr>
          <a:xfrm>
            <a:off x="1141364" y="5124020"/>
            <a:ext cx="9910859" cy="6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descripción">
  <p:cSld name="Título y descripción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body" idx="1"/>
          </p:nvPr>
        </p:nvSpPr>
        <p:spPr>
          <a:xfrm>
            <a:off x="1141410" y="4419599"/>
            <a:ext cx="9904459" cy="137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9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 con descripción">
  <p:cSld name="Cita con descripción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body" idx="1"/>
          </p:nvPr>
        </p:nvSpPr>
        <p:spPr>
          <a:xfrm>
            <a:off x="1720644" y="3365557"/>
            <a:ext cx="8752299" cy="54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85" name="Google Shape;185;p20"/>
          <p:cNvSpPr txBox="1">
            <a:spLocks noGrp="1"/>
          </p:cNvSpPr>
          <p:nvPr>
            <p:ph type="body" idx="2"/>
          </p:nvPr>
        </p:nvSpPr>
        <p:spPr>
          <a:xfrm>
            <a:off x="1141411" y="4309919"/>
            <a:ext cx="9906002" cy="148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86" name="Google Shape;186;p20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0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0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89" name="Google Shape;189;p20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lang="es-ES" sz="8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lang="es-ES" sz="8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rjeta de nombre">
  <p:cSld name="Tarjeta de nombre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1"/>
          <p:cNvSpPr txBox="1">
            <a:spLocks noGrp="1"/>
          </p:cNvSpPr>
          <p:nvPr>
            <p:ph type="body" idx="1"/>
          </p:nvPr>
        </p:nvSpPr>
        <p:spPr>
          <a:xfrm>
            <a:off x="1141364" y="4657655"/>
            <a:ext cx="9904505" cy="114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1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a 3">
  <p:cSld name="Columna 3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2"/>
          <p:cNvSpPr txBox="1"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00" name="Google Shape;200;p22"/>
          <p:cNvSpPr txBox="1">
            <a:spLocks noGrp="1"/>
          </p:cNvSpPr>
          <p:nvPr>
            <p:ph type="body" idx="2"/>
          </p:nvPr>
        </p:nvSpPr>
        <p:spPr>
          <a:xfrm>
            <a:off x="1127918" y="3360263"/>
            <a:ext cx="3208735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01" name="Google Shape;201;p22"/>
          <p:cNvSpPr txBox="1">
            <a:spLocks noGrp="1"/>
          </p:cNvSpPr>
          <p:nvPr>
            <p:ph type="body" idx="3"/>
          </p:nvPr>
        </p:nvSpPr>
        <p:spPr>
          <a:xfrm>
            <a:off x="4514766" y="2677635"/>
            <a:ext cx="318438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02" name="Google Shape;202;p22"/>
          <p:cNvSpPr txBox="1">
            <a:spLocks noGrp="1"/>
          </p:cNvSpPr>
          <p:nvPr>
            <p:ph type="body" idx="4"/>
          </p:nvPr>
        </p:nvSpPr>
        <p:spPr>
          <a:xfrm>
            <a:off x="4504213" y="3363435"/>
            <a:ext cx="3195830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03" name="Google Shape;203;p22"/>
          <p:cNvSpPr txBox="1">
            <a:spLocks noGrp="1"/>
          </p:cNvSpPr>
          <p:nvPr>
            <p:ph type="body" idx="5"/>
          </p:nvPr>
        </p:nvSpPr>
        <p:spPr>
          <a:xfrm>
            <a:off x="7852442" y="2674463"/>
            <a:ext cx="31949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04" name="Google Shape;204;p22"/>
          <p:cNvSpPr txBox="1">
            <a:spLocks noGrp="1"/>
          </p:cNvSpPr>
          <p:nvPr>
            <p:ph type="body" idx="6"/>
          </p:nvPr>
        </p:nvSpPr>
        <p:spPr>
          <a:xfrm>
            <a:off x="7852442" y="3360263"/>
            <a:ext cx="3194968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05" name="Google Shape;205;p22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2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2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a de imagen 3">
  <p:cSld name="Columna de imagen 3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 txBox="1"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3"/>
          <p:cNvSpPr txBox="1"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11" name="Google Shape;211;p23"/>
          <p:cNvSpPr>
            <a:spLocks noGrp="1"/>
          </p:cNvSpPr>
          <p:nvPr>
            <p:ph type="pic" idx="2"/>
          </p:nvPr>
        </p:nvSpPr>
        <p:spPr>
          <a:xfrm>
            <a:off x="1141413" y="2666998"/>
            <a:ext cx="3195240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212" name="Google Shape;212;p23"/>
          <p:cNvSpPr txBox="1">
            <a:spLocks noGrp="1"/>
          </p:cNvSpPr>
          <p:nvPr>
            <p:ph type="body" idx="3"/>
          </p:nvPr>
        </p:nvSpPr>
        <p:spPr>
          <a:xfrm>
            <a:off x="1141413" y="4980858"/>
            <a:ext cx="3195240" cy="817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13" name="Google Shape;213;p23"/>
          <p:cNvSpPr txBox="1">
            <a:spLocks noGrp="1"/>
          </p:cNvSpPr>
          <p:nvPr>
            <p:ph type="body" idx="4"/>
          </p:nvPr>
        </p:nvSpPr>
        <p:spPr>
          <a:xfrm>
            <a:off x="4489053" y="4404596"/>
            <a:ext cx="32004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14" name="Google Shape;214;p23"/>
          <p:cNvSpPr>
            <a:spLocks noGrp="1"/>
          </p:cNvSpPr>
          <p:nvPr>
            <p:ph type="pic" idx="5"/>
          </p:nvPr>
        </p:nvSpPr>
        <p:spPr>
          <a:xfrm>
            <a:off x="4489053" y="2666998"/>
            <a:ext cx="3198940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215" name="Google Shape;215;p23"/>
          <p:cNvSpPr txBox="1">
            <a:spLocks noGrp="1"/>
          </p:cNvSpPr>
          <p:nvPr>
            <p:ph type="body" idx="6"/>
          </p:nvPr>
        </p:nvSpPr>
        <p:spPr>
          <a:xfrm>
            <a:off x="4487593" y="4980857"/>
            <a:ext cx="3200400" cy="810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16" name="Google Shape;216;p23"/>
          <p:cNvSpPr txBox="1">
            <a:spLocks noGrp="1"/>
          </p:cNvSpPr>
          <p:nvPr>
            <p:ph type="body" idx="7"/>
          </p:nvPr>
        </p:nvSpPr>
        <p:spPr>
          <a:xfrm>
            <a:off x="7852567" y="4404595"/>
            <a:ext cx="31907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17" name="Google Shape;217;p23"/>
          <p:cNvSpPr>
            <a:spLocks noGrp="1"/>
          </p:cNvSpPr>
          <p:nvPr>
            <p:ph type="pic" idx="8"/>
          </p:nvPr>
        </p:nvSpPr>
        <p:spPr>
          <a:xfrm>
            <a:off x="7852442" y="2666998"/>
            <a:ext cx="3194969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218" name="Google Shape;218;p23"/>
          <p:cNvSpPr txBox="1">
            <a:spLocks noGrp="1"/>
          </p:cNvSpPr>
          <p:nvPr>
            <p:ph type="body" idx="9"/>
          </p:nvPr>
        </p:nvSpPr>
        <p:spPr>
          <a:xfrm>
            <a:off x="7852442" y="4980854"/>
            <a:ext cx="3194968" cy="81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19" name="Google Shape;219;p23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3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4"/>
          <p:cNvSpPr txBox="1">
            <a:spLocks noGrp="1"/>
          </p:cNvSpPr>
          <p:nvPr>
            <p:ph type="body" idx="1"/>
          </p:nvPr>
        </p:nvSpPr>
        <p:spPr>
          <a:xfrm rot="5400000">
            <a:off x="4323555" y="-932655"/>
            <a:ext cx="3541714" cy="990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24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4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4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"/>
          <p:cNvSpPr txBox="1">
            <a:spLocks noGrp="1"/>
          </p:cNvSpPr>
          <p:nvPr>
            <p:ph type="title"/>
          </p:nvPr>
        </p:nvSpPr>
        <p:spPr>
          <a:xfrm rot="5400000">
            <a:off x="7454105" y="2197894"/>
            <a:ext cx="5181601" cy="2005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5"/>
          <p:cNvSpPr txBox="1">
            <a:spLocks noGrp="1"/>
          </p:cNvSpPr>
          <p:nvPr>
            <p:ph type="body" idx="1"/>
          </p:nvPr>
        </p:nvSpPr>
        <p:spPr>
          <a:xfrm rot="5400000">
            <a:off x="2424905" y="-673895"/>
            <a:ext cx="5181601" cy="774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25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5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5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0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0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0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0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"/>
          <p:cNvSpPr txBox="1"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1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1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2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2"/>
          <p:cNvSpPr txBox="1">
            <a:spLocks noGrp="1"/>
          </p:cNvSpPr>
          <p:nvPr>
            <p:ph type="body" idx="1"/>
          </p:nvPr>
        </p:nvSpPr>
        <p:spPr>
          <a:xfrm>
            <a:off x="1141410" y="2249486"/>
            <a:ext cx="487838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12"/>
          <p:cNvSpPr txBox="1">
            <a:spLocks noGrp="1"/>
          </p:cNvSpPr>
          <p:nvPr>
            <p:ph type="body" idx="2"/>
          </p:nvPr>
        </p:nvSpPr>
        <p:spPr>
          <a:xfrm>
            <a:off x="6172200" y="2249486"/>
            <a:ext cx="4875211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3"/>
          <p:cNvSpPr txBox="1"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body" idx="2"/>
          </p:nvPr>
        </p:nvSpPr>
        <p:spPr>
          <a:xfrm>
            <a:off x="1141410" y="3073397"/>
            <a:ext cx="4878391" cy="271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body" idx="3"/>
          </p:nvPr>
        </p:nvSpPr>
        <p:spPr>
          <a:xfrm>
            <a:off x="6400808" y="2249485"/>
            <a:ext cx="464660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body" idx="4"/>
          </p:nvPr>
        </p:nvSpPr>
        <p:spPr>
          <a:xfrm>
            <a:off x="6172200" y="3073397"/>
            <a:ext cx="4875210" cy="271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4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4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4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4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5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5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6"/>
          <p:cNvSpPr txBox="1">
            <a:spLocks noGrp="1"/>
          </p:cNvSpPr>
          <p:nvPr>
            <p:ph type="body" idx="1"/>
          </p:nvPr>
        </p:nvSpPr>
        <p:spPr>
          <a:xfrm>
            <a:off x="5156200" y="592666"/>
            <a:ext cx="5891209" cy="519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16"/>
          <p:cNvSpPr txBox="1">
            <a:spLocks noGrp="1"/>
          </p:cNvSpPr>
          <p:nvPr>
            <p:ph type="body" idx="2"/>
          </p:nvPr>
        </p:nvSpPr>
        <p:spPr>
          <a:xfrm>
            <a:off x="1146705" y="2249486"/>
            <a:ext cx="3856037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59" name="Google Shape;159;p16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6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7"/>
          <p:cNvSpPr>
            <a:spLocks noGrp="1"/>
          </p:cNvSpPr>
          <p:nvPr>
            <p:ph type="pic" idx="2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165" name="Google Shape;165;p17"/>
          <p:cNvSpPr txBox="1">
            <a:spLocks noGrp="1"/>
          </p:cNvSpPr>
          <p:nvPr>
            <p:ph type="body" idx="1"/>
          </p:nvPr>
        </p:nvSpPr>
        <p:spPr>
          <a:xfrm>
            <a:off x="1141410" y="2249486"/>
            <a:ext cx="5934511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66" name="Google Shape;166;p17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7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8" descr="\\DROBO-FS\QuickDrops\JB\PPTX NG\Droplets\LightingOverlay.png"/>
          <p:cNvPicPr preferRelativeResize="0"/>
          <p:nvPr/>
        </p:nvPicPr>
        <p:blipFill rotWithShape="1">
          <a:blip r:embed="rId20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8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oogle Shape;12;p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13" name="Google Shape;13;p8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8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8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8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7" name="Google Shape;17;p8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8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9" name="Google Shape;19;p8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0" name="Google Shape;20;p8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8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8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3" name="Google Shape;23;p8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4" name="Google Shape;24;p8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5" name="Google Shape;25;p8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6" name="Google Shape;26;p8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" name="Google Shape;27;p8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8" name="Google Shape;28;p8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29;p8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0;p8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Google Shape;31;p8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2;p8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3" name="Google Shape;33;p8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8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" name="Google Shape;35;p8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6" name="Google Shape;36;p8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8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8;p8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9" name="Google Shape;39;p8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" name="Google Shape;40;p8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41" name="Google Shape;41;p8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2" name="Google Shape;42;p8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8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8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" name="Google Shape;45;p8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8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7" name="Google Shape;47;p8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8;p8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9" name="Google Shape;49;p8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8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19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43.pn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"/>
          <p:cNvSpPr txBox="1">
            <a:spLocks noGrp="1"/>
          </p:cNvSpPr>
          <p:nvPr>
            <p:ph type="ctrTitle"/>
          </p:nvPr>
        </p:nvSpPr>
        <p:spPr>
          <a:xfrm>
            <a:off x="2707697" y="386557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</a:pPr>
            <a:r>
              <a:rPr lang="es-ES"/>
              <a:t>EVALUACIÓN DE FINAL</a:t>
            </a:r>
            <a:endParaRPr/>
          </a:p>
        </p:txBody>
      </p:sp>
      <p:sp>
        <p:nvSpPr>
          <p:cNvPr id="239" name="Google Shape;239;p1"/>
          <p:cNvSpPr txBox="1">
            <a:spLocks noGrp="1"/>
          </p:cNvSpPr>
          <p:nvPr>
            <p:ph type="subTitle" idx="1"/>
          </p:nvPr>
        </p:nvSpPr>
        <p:spPr>
          <a:xfrm>
            <a:off x="2928571" y="2774157"/>
            <a:ext cx="87915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</a:pPr>
            <a:r>
              <a:rPr lang="es-ES"/>
              <a:t>GESTIÓN ESTRATÉGICA PARA EL  DESARROLLO SUSTENTABLE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1"/>
          <p:cNvPicPr preferRelativeResize="0"/>
          <p:nvPr/>
        </p:nvPicPr>
        <p:blipFill rotWithShape="1">
          <a:blip r:embed="rId3">
            <a:alphaModFix/>
          </a:blip>
          <a:srcRect l="27404" t="31444" r="51783" b="55841"/>
          <a:stretch/>
        </p:blipFill>
        <p:spPr>
          <a:xfrm>
            <a:off x="1318196" y="46355"/>
            <a:ext cx="3168121" cy="1087917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1" descr="Huella de Carbono: ¿qué sucederá cuando el Alcance 3 nos alcance? - AsGreen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title"/>
          </p:nvPr>
        </p:nvSpPr>
        <p:spPr>
          <a:xfrm>
            <a:off x="4955118" y="338299"/>
            <a:ext cx="3712632" cy="504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Twentieth Century"/>
              <a:buNone/>
            </a:pPr>
            <a:r>
              <a:rPr lang="es-ES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OPORTUNIDADES</a:t>
            </a:r>
            <a:endParaRPr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27" name="Google Shape;327;p31"/>
          <p:cNvSpPr txBox="1"/>
          <p:nvPr/>
        </p:nvSpPr>
        <p:spPr>
          <a:xfrm>
            <a:off x="769408" y="1591933"/>
            <a:ext cx="10851413" cy="869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wentieth Century"/>
              <a:buNone/>
            </a:pPr>
            <a:r>
              <a:rPr lang="es-ES" sz="16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Incluir dentro de los reportes de sustentabilidad los países de Brasil, Colombia y Bolivia. En el primer reporte solo tuvo alcance a Argentina.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1"/>
          <p:cNvSpPr txBox="1"/>
          <p:nvPr/>
        </p:nvSpPr>
        <p:spPr>
          <a:xfrm>
            <a:off x="769408" y="2461455"/>
            <a:ext cx="10851413" cy="869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wentieth Century"/>
              <a:buNone/>
            </a:pPr>
            <a:r>
              <a:rPr lang="es-ES" sz="16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En el primer reporte solo trabaja con el alcance 1 y no hay un desglose de sitios, tipo de energía, etc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1"/>
          <p:cNvSpPr txBox="1"/>
          <p:nvPr/>
        </p:nvSpPr>
        <p:spPr>
          <a:xfrm>
            <a:off x="769408" y="3330977"/>
            <a:ext cx="10851413" cy="869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wentieth Century"/>
              <a:buNone/>
            </a:pPr>
            <a:r>
              <a:rPr lang="es-ES" sz="16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Incluir KPI = indicadores ambientales de IAm – IAmT ( impactos al medio ambiebte), indicadores de residuos cuanto se gestiono, cuanto se clasifico, cuanto a disposición final, etc.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1"/>
          <p:cNvSpPr txBox="1"/>
          <p:nvPr/>
        </p:nvSpPr>
        <p:spPr>
          <a:xfrm>
            <a:off x="769408" y="4635260"/>
            <a:ext cx="10851413" cy="869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wentieth Century"/>
              <a:buNone/>
            </a:pPr>
            <a:r>
              <a:rPr lang="es-ES" sz="16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Se crea la estructura de Medio ambiente y sustentabilidad  con Gerencia, jefaturas y técnicos ambientales.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2" descr="Huella de Carbono: ¿qué sucederá cuando el Alcance 3 nos alcance? - AsGreen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37" name="Google Shape;337;p32"/>
          <p:cNvSpPr txBox="1">
            <a:spLocks noGrp="1"/>
          </p:cNvSpPr>
          <p:nvPr>
            <p:ph type="title"/>
          </p:nvPr>
        </p:nvSpPr>
        <p:spPr>
          <a:xfrm>
            <a:off x="778933" y="1125208"/>
            <a:ext cx="10851413" cy="869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wentieth Century"/>
              <a:buNone/>
            </a:pPr>
            <a:r>
              <a:rPr lang="es-ES" sz="16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Ofrecemos elementos de automatización de pozos que permiten reducir traslados para revisión y reparación, y optimizar la vida útil de las bombas, la producción y el consumo energético del pozo.</a:t>
            </a:r>
            <a:endParaRPr/>
          </a:p>
        </p:txBody>
      </p:sp>
      <p:pic>
        <p:nvPicPr>
          <p:cNvPr id="338" name="Google Shape;33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56" y="1994730"/>
            <a:ext cx="2539281" cy="1987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50343" y="1994730"/>
            <a:ext cx="1872298" cy="2066971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2"/>
          <p:cNvSpPr txBox="1"/>
          <p:nvPr/>
        </p:nvSpPr>
        <p:spPr>
          <a:xfrm>
            <a:off x="751356" y="4155440"/>
            <a:ext cx="10945707" cy="54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Hemos implementado una política de gestión de residuos en todas nuestras bases operativas que promueve su segregación, reutilización y reciclaje. Destacamos como iniciativas:</a:t>
            </a:r>
            <a:endParaRPr sz="1600" b="0" i="0" u="none" strike="noStrike" cap="none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341" name="Google Shape;341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27736" y="4696165"/>
            <a:ext cx="2869841" cy="1768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27409" y="4729196"/>
            <a:ext cx="2289871" cy="1731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28931" y="92501"/>
            <a:ext cx="2936212" cy="869522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2"/>
          <p:cNvSpPr txBox="1"/>
          <p:nvPr/>
        </p:nvSpPr>
        <p:spPr>
          <a:xfrm>
            <a:off x="4747850" y="373888"/>
            <a:ext cx="34246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1800" b="1" i="0" u="none" strike="noStrike" cap="none">
                <a:solidFill>
                  <a:schemeClr val="dk1"/>
                </a:solidFill>
                <a:latin typeface="Exo 2 ExtraBold"/>
                <a:ea typeface="Exo 2 ExtraBold"/>
                <a:cs typeface="Exo 2 ExtraBold"/>
                <a:sym typeface="Exo 2 ExtraBold"/>
              </a:rPr>
              <a:t>Practicas puestas en valor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3" descr="Huella de Carbono: ¿qué sucederá cuando el Alcance 3 nos alcance? - AsGreen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51" name="Google Shape;35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8931" y="92501"/>
            <a:ext cx="2936212" cy="869522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3"/>
          <p:cNvSpPr txBox="1">
            <a:spLocks noGrp="1"/>
          </p:cNvSpPr>
          <p:nvPr>
            <p:ph type="title"/>
          </p:nvPr>
        </p:nvSpPr>
        <p:spPr>
          <a:xfrm>
            <a:off x="4933699" y="275248"/>
            <a:ext cx="3712632" cy="504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Twentieth Century"/>
              <a:buNone/>
            </a:pPr>
            <a:r>
              <a:rPr lang="es-ES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OPORTUNIDADES</a:t>
            </a:r>
            <a:endParaRPr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34"/>
          <p:cNvPicPr preferRelativeResize="0"/>
          <p:nvPr/>
        </p:nvPicPr>
        <p:blipFill rotWithShape="1">
          <a:blip r:embed="rId3">
            <a:alphaModFix/>
          </a:blip>
          <a:srcRect l="26183" t="24190" r="50130" b="60995"/>
          <a:stretch/>
        </p:blipFill>
        <p:spPr>
          <a:xfrm>
            <a:off x="922483" y="0"/>
            <a:ext cx="3081868" cy="108373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4"/>
          <p:cNvSpPr txBox="1"/>
          <p:nvPr/>
        </p:nvSpPr>
        <p:spPr>
          <a:xfrm>
            <a:off x="4747850" y="373888"/>
            <a:ext cx="34246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1800" b="1" i="0" u="none" strike="noStrike" cap="none">
                <a:solidFill>
                  <a:schemeClr val="dk1"/>
                </a:solidFill>
                <a:latin typeface="Exo 2 ExtraBold"/>
                <a:ea typeface="Exo 2 ExtraBold"/>
                <a:cs typeface="Exo 2 ExtraBold"/>
                <a:sym typeface="Exo 2 ExtraBold"/>
              </a:rPr>
              <a:t>Practicas puestas en valor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" name="Google Shape;359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9841" y="3728806"/>
            <a:ext cx="4004395" cy="157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71422" y="3404348"/>
            <a:ext cx="1158226" cy="15008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" name="Google Shape;361;p34" descr="Figuras de palitos de familias cogiéndose de las manos"/>
          <p:cNvGrpSpPr/>
          <p:nvPr/>
        </p:nvGrpSpPr>
        <p:grpSpPr>
          <a:xfrm>
            <a:off x="1025604" y="3314991"/>
            <a:ext cx="4349960" cy="3169121"/>
            <a:chOff x="375830" y="1966873"/>
            <a:chExt cx="3596222" cy="4034191"/>
          </a:xfrm>
        </p:grpSpPr>
        <p:sp>
          <p:nvSpPr>
            <p:cNvPr id="362" name="Google Shape;362;p34"/>
            <p:cNvSpPr/>
            <p:nvPr/>
          </p:nvSpPr>
          <p:spPr>
            <a:xfrm>
              <a:off x="1530625" y="3766930"/>
              <a:ext cx="1272209" cy="1053548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 w="25400" cap="flat" cmpd="sng">
              <a:solidFill>
                <a:srgbClr val="7095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s-ES" sz="1200" b="0" i="0" u="none" strike="noStrike" cap="none">
                  <a:solidFill>
                    <a:schemeClr val="dk1"/>
                  </a:solidFill>
                  <a:latin typeface="+mn-lt"/>
                  <a:ea typeface="Exo"/>
                  <a:cs typeface="Exo"/>
                  <a:sym typeface="Exo"/>
                </a:rPr>
                <a:t>Workplace</a:t>
              </a:r>
              <a:endParaRPr sz="1200" b="0" i="0" u="none" strike="noStrike" cap="none">
                <a:solidFill>
                  <a:schemeClr val="lt1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2699843" y="4293704"/>
              <a:ext cx="1272209" cy="1053548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 w="25400" cap="flat" cmpd="sng">
              <a:solidFill>
                <a:srgbClr val="7095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s-ES" sz="1200" b="0" i="0" u="none" strike="noStrike" cap="none" dirty="0">
                  <a:solidFill>
                    <a:schemeClr val="dk1"/>
                  </a:solidFill>
                  <a:latin typeface="+mn-lt"/>
                  <a:ea typeface="Exo"/>
                  <a:cs typeface="Exo"/>
                  <a:sym typeface="Exo"/>
                </a:rPr>
                <a:t>Miembro de la Comisión DEI del IAPG.</a:t>
              </a:r>
              <a:br>
                <a:rPr lang="es-ES" sz="1200" b="0" i="0" u="none" strike="noStrike" cap="none" dirty="0">
                  <a:solidFill>
                    <a:schemeClr val="dk1"/>
                  </a:solidFill>
                  <a:latin typeface="+mn-lt"/>
                  <a:ea typeface="Exo"/>
                  <a:cs typeface="Exo"/>
                  <a:sym typeface="Exo"/>
                </a:rPr>
              </a:br>
              <a:endParaRPr sz="1200" b="0" i="0" u="none" strike="noStrike" cap="none" dirty="0">
                <a:solidFill>
                  <a:schemeClr val="lt1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1530626" y="4947516"/>
              <a:ext cx="1272209" cy="1053548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 w="25400" cap="flat" cmpd="sng">
              <a:solidFill>
                <a:srgbClr val="7095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s-ES" sz="1200" b="0" i="0" u="none" strike="noStrike" cap="none">
                  <a:solidFill>
                    <a:schemeClr val="dk1"/>
                  </a:solidFill>
                  <a:latin typeface="+mn-lt"/>
                  <a:ea typeface="Exo"/>
                  <a:cs typeface="Exo"/>
                  <a:sym typeface="Exo"/>
                </a:rPr>
                <a:t>311 Becas para hijos de empleados</a:t>
              </a:r>
              <a:endParaRPr sz="1200" b="0" i="0" u="none" strike="noStrike" cap="none">
                <a:solidFill>
                  <a:schemeClr val="lt1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34"/>
            <p:cNvSpPr/>
            <p:nvPr/>
          </p:nvSpPr>
          <p:spPr>
            <a:xfrm>
              <a:off x="375831" y="4339967"/>
              <a:ext cx="1272209" cy="1053548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 w="25400" cap="flat" cmpd="sng">
              <a:solidFill>
                <a:srgbClr val="7095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s-ES" sz="1200" b="0" i="0" u="none" strike="noStrike" cap="none" dirty="0">
                  <a:solidFill>
                    <a:schemeClr val="dk1"/>
                  </a:solidFill>
                  <a:latin typeface="+mn-lt"/>
                  <a:ea typeface="Exo"/>
                  <a:cs typeface="Exo"/>
                  <a:sym typeface="Exo"/>
                </a:rPr>
                <a:t>Academias de RRHH y Administración y finanzas</a:t>
              </a:r>
              <a:endParaRPr sz="1200" b="0" i="0" u="none" strike="noStrike" cap="none" dirty="0">
                <a:solidFill>
                  <a:schemeClr val="lt1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34"/>
            <p:cNvSpPr/>
            <p:nvPr/>
          </p:nvSpPr>
          <p:spPr>
            <a:xfrm>
              <a:off x="375830" y="3159381"/>
              <a:ext cx="1272209" cy="1053548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 w="25400" cap="flat" cmpd="sng">
              <a:solidFill>
                <a:srgbClr val="7095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s-ES" sz="1200" b="0" i="0" u="none" strike="noStrike" cap="none">
                  <a:solidFill>
                    <a:schemeClr val="dk1"/>
                  </a:solidFill>
                  <a:latin typeface="+mn-lt"/>
                  <a:ea typeface="Exo"/>
                  <a:cs typeface="Exo"/>
                  <a:sym typeface="Exo"/>
                </a:rPr>
                <a:t>Encuesta de empleado</a:t>
              </a:r>
              <a:endParaRPr sz="1200" b="0" i="0" u="none" strike="noStrike" cap="none">
                <a:solidFill>
                  <a:schemeClr val="lt1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34"/>
            <p:cNvSpPr/>
            <p:nvPr/>
          </p:nvSpPr>
          <p:spPr>
            <a:xfrm>
              <a:off x="1530625" y="2574423"/>
              <a:ext cx="1272209" cy="1053548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 w="25400" cap="flat" cmpd="sng">
              <a:solidFill>
                <a:srgbClr val="7095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-ES" sz="1200" b="0" i="0" u="none" strike="noStrike" cap="none" dirty="0">
                  <a:solidFill>
                    <a:schemeClr val="dk1"/>
                  </a:solidFill>
                  <a:latin typeface="+mn-lt"/>
                  <a:ea typeface="Exo"/>
                  <a:cs typeface="Exo"/>
                  <a:sym typeface="Exo"/>
                </a:rPr>
                <a:t>Programa de “Líderes transformadores”</a:t>
              </a:r>
              <a:endParaRPr sz="1200" b="0" i="0" u="none" strike="noStrike" cap="none" dirty="0">
                <a:solidFill>
                  <a:schemeClr val="lt1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34"/>
            <p:cNvSpPr/>
            <p:nvPr/>
          </p:nvSpPr>
          <p:spPr>
            <a:xfrm>
              <a:off x="399366" y="1966873"/>
              <a:ext cx="1272209" cy="1053548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 w="25400" cap="flat" cmpd="sng">
              <a:solidFill>
                <a:srgbClr val="7095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 dirty="0">
                <a:solidFill>
                  <a:schemeClr val="dk1"/>
                </a:solidFill>
                <a:latin typeface="+mn-lt"/>
                <a:ea typeface="Exo"/>
                <a:cs typeface="Exo"/>
                <a:sym typeface="Exo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s-ES" sz="1200" b="0" i="0" u="none" strike="noStrike" cap="none" dirty="0">
                  <a:solidFill>
                    <a:schemeClr val="dk1"/>
                  </a:solidFill>
                  <a:latin typeface="+mn-lt"/>
                  <a:ea typeface="Exo"/>
                  <a:cs typeface="Exo"/>
                  <a:sym typeface="Exo"/>
                </a:rPr>
                <a:t>Creación del Comité de Cultura.</a:t>
              </a:r>
              <a:br>
                <a:rPr lang="es-ES" sz="1200" b="0" i="0" u="none" strike="noStrike" cap="none" dirty="0">
                  <a:solidFill>
                    <a:schemeClr val="dk1"/>
                  </a:solidFill>
                  <a:latin typeface="+mn-lt"/>
                  <a:ea typeface="Exo"/>
                  <a:cs typeface="Exo"/>
                  <a:sym typeface="Exo"/>
                </a:rPr>
              </a:br>
              <a:endParaRPr sz="1200" b="0" i="0" u="none" strike="noStrike" cap="none" dirty="0">
                <a:solidFill>
                  <a:schemeClr val="lt1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0" name="Google Shape;370;p34"/>
          <p:cNvSpPr txBox="1"/>
          <p:nvPr/>
        </p:nvSpPr>
        <p:spPr>
          <a:xfrm>
            <a:off x="8717437" y="1009778"/>
            <a:ext cx="2549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ODS con los que colabora: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34"/>
          <p:cNvSpPr txBox="1"/>
          <p:nvPr/>
        </p:nvSpPr>
        <p:spPr>
          <a:xfrm>
            <a:off x="876620" y="2750171"/>
            <a:ext cx="514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¿Que hicimos en </a:t>
            </a:r>
            <a:r>
              <a:rPr lang="es-ES" sz="1800" b="1">
                <a:latin typeface="Exo 2"/>
                <a:ea typeface="Exo 2"/>
                <a:cs typeface="Exo 2"/>
                <a:sym typeface="Exo 2"/>
              </a:rPr>
              <a:t>Diversidad e Inclusión</a:t>
            </a:r>
            <a:r>
              <a:rPr lang="es-ES" sz="1800" b="1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34"/>
          <p:cNvSpPr txBox="1"/>
          <p:nvPr/>
        </p:nvSpPr>
        <p:spPr>
          <a:xfrm>
            <a:off x="5526779" y="1009778"/>
            <a:ext cx="2784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 de acción con foco en: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34"/>
          <p:cNvSpPr txBox="1"/>
          <p:nvPr/>
        </p:nvSpPr>
        <p:spPr>
          <a:xfrm>
            <a:off x="976550" y="1009778"/>
            <a:ext cx="2784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Objetivo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34"/>
          <p:cNvSpPr/>
          <p:nvPr/>
        </p:nvSpPr>
        <p:spPr>
          <a:xfrm>
            <a:off x="977214" y="1379447"/>
            <a:ext cx="4227600" cy="1146600"/>
          </a:xfrm>
          <a:prstGeom prst="rect">
            <a:avLst/>
          </a:prstGeom>
          <a:solidFill>
            <a:srgbClr val="28B39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34"/>
          <p:cNvSpPr txBox="1"/>
          <p:nvPr/>
        </p:nvSpPr>
        <p:spPr>
          <a:xfrm>
            <a:off x="1098870" y="1384948"/>
            <a:ext cx="3851821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>
                <a:solidFill>
                  <a:schemeClr val="lt1"/>
                </a:solidFill>
              </a:rPr>
              <a:t>Garantizar una cultura, de trabajo basada en el talento y el compromiso, en un ambiente de respeto, cuidado de la salud, aprendizaje e inclusión, y contribuir en las comunidades donde operamos</a:t>
            </a:r>
            <a:endParaRPr sz="1200" dirty="0"/>
          </a:p>
        </p:txBody>
      </p:sp>
      <p:pic>
        <p:nvPicPr>
          <p:cNvPr id="376" name="Google Shape;376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78725" y="1354050"/>
            <a:ext cx="1121325" cy="112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145200" y="1371301"/>
            <a:ext cx="1056617" cy="1127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9FD82298-540C-1F19-3DAB-03DBECC9FE20}"/>
              </a:ext>
            </a:extLst>
          </p:cNvPr>
          <p:cNvSpPr/>
          <p:nvPr/>
        </p:nvSpPr>
        <p:spPr>
          <a:xfrm>
            <a:off x="5484857" y="1345529"/>
            <a:ext cx="3004662" cy="1146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200" b="1" dirty="0"/>
              <a:t>Trasformación cultural.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200" b="1" dirty="0"/>
              <a:t>Talento como diferencial.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200" b="1" dirty="0"/>
              <a:t>Comunidad.</a:t>
            </a:r>
          </a:p>
          <a:p>
            <a:pPr algn="r"/>
            <a:endParaRPr lang="es-AR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217E53D2-85C7-ACB9-C145-318A5B9F08A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5088" b="49852"/>
          <a:stretch/>
        </p:blipFill>
        <p:spPr>
          <a:xfrm>
            <a:off x="7804107" y="1921163"/>
            <a:ext cx="685411" cy="5709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5" descr="Huella de Carbono: ¿qué sucederá cuando el Alcance 3 nos alcance? - AsGreen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84" name="Google Shape;384;p35"/>
          <p:cNvPicPr preferRelativeResize="0"/>
          <p:nvPr/>
        </p:nvPicPr>
        <p:blipFill rotWithShape="1">
          <a:blip r:embed="rId3">
            <a:alphaModFix/>
          </a:blip>
          <a:srcRect l="26183" t="24190" r="50130" b="60995"/>
          <a:stretch/>
        </p:blipFill>
        <p:spPr>
          <a:xfrm>
            <a:off x="1011936" y="143593"/>
            <a:ext cx="3081868" cy="108373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5"/>
          <p:cNvSpPr txBox="1"/>
          <p:nvPr/>
        </p:nvSpPr>
        <p:spPr>
          <a:xfrm>
            <a:off x="579902" y="3029425"/>
            <a:ext cx="2633311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-ES" sz="1200" b="0" i="0" u="none" strike="noStrike" cap="none" dirty="0">
                <a:solidFill>
                  <a:schemeClr val="dk1"/>
                </a:solidFill>
                <a:latin typeface="+mj-lt"/>
                <a:ea typeface="Exo"/>
                <a:cs typeface="Exo"/>
                <a:sym typeface="Exo"/>
              </a:rPr>
              <a:t>Diversidad e Inclusión, como </a:t>
            </a:r>
            <a:r>
              <a:rPr lang="es-ES" sz="1200" b="0" i="0" u="none" strike="noStrike" cap="none" dirty="0">
                <a:solidFill>
                  <a:schemeClr val="tx2">
                    <a:lumMod val="50000"/>
                  </a:schemeClr>
                </a:solidFill>
                <a:latin typeface="+mj-lt"/>
                <a:ea typeface="Exo"/>
                <a:cs typeface="Exo"/>
                <a:sym typeface="Exo"/>
              </a:rPr>
              <a:t>valor de compañía.</a:t>
            </a:r>
            <a:endParaRPr sz="1400" b="0" i="0" u="none" strike="noStrike" cap="none" dirty="0">
              <a:solidFill>
                <a:schemeClr val="tx2">
                  <a:lumMod val="50000"/>
                </a:schemeClr>
              </a:solidFill>
              <a:latin typeface="+mj-lt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-ES" sz="1200" b="0" i="0" u="none" strike="noStrike" cap="none" dirty="0">
                <a:solidFill>
                  <a:schemeClr val="dk1"/>
                </a:solidFill>
                <a:latin typeface="+mj-lt"/>
                <a:ea typeface="Exo"/>
                <a:cs typeface="Exo"/>
                <a:sym typeface="Exo"/>
              </a:rPr>
              <a:t>Formación de un comité DEI.</a:t>
            </a:r>
            <a:endParaRPr sz="14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-ES" sz="1200" b="0" i="0" u="none" strike="noStrike" cap="none" dirty="0">
                <a:solidFill>
                  <a:schemeClr val="dk1"/>
                </a:solidFill>
                <a:latin typeface="+mj-lt"/>
                <a:ea typeface="Exo"/>
                <a:cs typeface="Exo"/>
                <a:sym typeface="Exo"/>
              </a:rPr>
              <a:t>Monitorear indicadores: remuneración, reclutamiento,  participación, desarrollo y reconocimiento.</a:t>
            </a:r>
            <a:endParaRPr sz="14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-ES" sz="1200" b="0" i="0" u="none" strike="noStrike" cap="none" dirty="0">
                <a:solidFill>
                  <a:schemeClr val="dk1"/>
                </a:solidFill>
                <a:latin typeface="+mj-lt"/>
                <a:ea typeface="Exo"/>
                <a:cs typeface="Exo"/>
                <a:sym typeface="Exo"/>
              </a:rPr>
              <a:t>Capacitaciones de Sensibilización CE,  Líderes y reclutadores.</a:t>
            </a:r>
            <a:endParaRPr sz="14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-ES" sz="1200" b="0" i="0" u="none" strike="noStrike" cap="none" dirty="0">
                <a:solidFill>
                  <a:schemeClr val="dk1"/>
                </a:solidFill>
                <a:latin typeface="+mj-lt"/>
                <a:ea typeface="Exo"/>
                <a:cs typeface="Exo"/>
                <a:sym typeface="Exo"/>
              </a:rPr>
              <a:t>Programas de liderazgo femenino.</a:t>
            </a:r>
            <a:endParaRPr sz="14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-ES" sz="1200" b="0" i="0" u="none" strike="noStrike" cap="none" dirty="0">
                <a:solidFill>
                  <a:schemeClr val="dk1"/>
                </a:solidFill>
                <a:latin typeface="+mj-lt"/>
                <a:ea typeface="Exo"/>
                <a:cs typeface="Exo"/>
                <a:sym typeface="Exo"/>
              </a:rPr>
              <a:t>Firma del convenio 190 OIT.</a:t>
            </a:r>
            <a:endParaRPr sz="14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-ES" sz="1200" b="0" i="0" u="none" strike="noStrike" cap="none" dirty="0">
                <a:solidFill>
                  <a:schemeClr val="dk1"/>
                </a:solidFill>
                <a:latin typeface="+mj-lt"/>
                <a:ea typeface="Exo"/>
                <a:cs typeface="Exo"/>
                <a:sym typeface="Exo"/>
              </a:rPr>
              <a:t>Empleabilidad +50 y discapacidad.</a:t>
            </a:r>
            <a:endParaRPr sz="14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35"/>
          <p:cNvSpPr txBox="1">
            <a:spLocks noGrp="1"/>
          </p:cNvSpPr>
          <p:nvPr>
            <p:ph type="title"/>
          </p:nvPr>
        </p:nvSpPr>
        <p:spPr>
          <a:xfrm>
            <a:off x="4955118" y="338299"/>
            <a:ext cx="3712632" cy="504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Twentieth Century"/>
              <a:buNone/>
            </a:pPr>
            <a:r>
              <a:rPr lang="es-ES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OPORTUNIDADES</a:t>
            </a:r>
            <a:endParaRPr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387" name="Google Shape;387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72990" y="1975726"/>
            <a:ext cx="670579" cy="670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89556" y="1199405"/>
            <a:ext cx="670578" cy="670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82658" y="1060343"/>
            <a:ext cx="794786" cy="794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5"/>
          <p:cNvPicPr preferRelativeResize="0"/>
          <p:nvPr/>
        </p:nvPicPr>
        <p:blipFill rotWithShape="1">
          <a:blip r:embed="rId7">
            <a:alphaModFix amt="70000"/>
          </a:blip>
          <a:srcRect/>
          <a:stretch/>
        </p:blipFill>
        <p:spPr>
          <a:xfrm>
            <a:off x="10133367" y="2781940"/>
            <a:ext cx="569214" cy="569214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5"/>
          <p:cNvSpPr txBox="1"/>
          <p:nvPr/>
        </p:nvSpPr>
        <p:spPr>
          <a:xfrm>
            <a:off x="3944335" y="1843878"/>
            <a:ext cx="263331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-ES" sz="1200" b="0" i="0" u="none" strike="noStrike" cap="none">
                <a:solidFill>
                  <a:schemeClr val="dk1"/>
                </a:solidFill>
                <a:latin typeface="+mj-lt"/>
                <a:ea typeface="Exo"/>
                <a:cs typeface="Exo"/>
                <a:sym typeface="Exo"/>
              </a:rPr>
              <a:t>Secretaría de trabajo.</a:t>
            </a:r>
            <a:endParaRPr sz="1400" b="0" i="0" u="none" strike="noStrike" cap="none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-ES" sz="1200" b="0" i="0" u="none" strike="noStrike" cap="none">
                <a:solidFill>
                  <a:schemeClr val="dk1"/>
                </a:solidFill>
                <a:latin typeface="+mj-lt"/>
                <a:ea typeface="Exo"/>
                <a:cs typeface="Exo"/>
                <a:sym typeface="Exo"/>
              </a:rPr>
              <a:t>Consultoras.</a:t>
            </a:r>
            <a:endParaRPr sz="1400" b="0" i="0" u="none" strike="noStrike" cap="none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-ES" sz="1200" b="0" i="0" u="none" strike="noStrike" cap="none">
                <a:solidFill>
                  <a:schemeClr val="dk1"/>
                </a:solidFill>
                <a:latin typeface="+mj-lt"/>
                <a:ea typeface="Exo"/>
                <a:cs typeface="Exo"/>
                <a:sym typeface="Exo"/>
              </a:rPr>
              <a:t>IAPG</a:t>
            </a:r>
            <a:endParaRPr sz="1400" b="0" i="0" u="none" strike="noStrike" cap="none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-ES" sz="1200" b="0" i="0" u="none" strike="noStrike" cap="none">
                <a:solidFill>
                  <a:schemeClr val="dk1"/>
                </a:solidFill>
                <a:latin typeface="+mj-lt"/>
                <a:ea typeface="Exo"/>
                <a:cs typeface="Exo"/>
                <a:sym typeface="Exo"/>
              </a:rPr>
              <a:t>Instituciones educativas.</a:t>
            </a:r>
            <a:endParaRPr sz="1400" b="0" i="0" u="none" strike="noStrike" cap="none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-ES" sz="1200" b="0" i="0" u="none" strike="noStrike" cap="none">
                <a:solidFill>
                  <a:schemeClr val="dk1"/>
                </a:solidFill>
                <a:latin typeface="+mj-lt"/>
                <a:ea typeface="Exo"/>
                <a:cs typeface="Exo"/>
                <a:sym typeface="Exo"/>
              </a:rPr>
              <a:t>Instituciones especializadas.</a:t>
            </a:r>
            <a:endParaRPr sz="1200" b="0" i="0" u="none" strike="noStrike" cap="none">
              <a:solidFill>
                <a:schemeClr val="dk1"/>
              </a:solidFill>
              <a:latin typeface="+mj-lt"/>
              <a:ea typeface="Exo"/>
              <a:cs typeface="Exo"/>
              <a:sym typeface="Exo"/>
            </a:endParaRPr>
          </a:p>
        </p:txBody>
      </p:sp>
      <p:sp>
        <p:nvSpPr>
          <p:cNvPr id="392" name="Google Shape;392;p35"/>
          <p:cNvSpPr txBox="1"/>
          <p:nvPr/>
        </p:nvSpPr>
        <p:spPr>
          <a:xfrm>
            <a:off x="6977015" y="1751544"/>
            <a:ext cx="304480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-ES" sz="1200" b="0" i="0" u="none" strike="noStrike" cap="none">
                <a:solidFill>
                  <a:schemeClr val="dk1"/>
                </a:solidFill>
                <a:latin typeface="+mj-lt"/>
                <a:ea typeface="Exo"/>
                <a:cs typeface="Exo"/>
                <a:sym typeface="Exo"/>
              </a:rPr>
              <a:t>Ceo y comité Ejecutivo</a:t>
            </a:r>
            <a:endParaRPr sz="1400" b="0" i="0" u="none" strike="noStrike" cap="none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-ES" sz="1200" b="0" i="0" u="none" strike="noStrike" cap="none">
                <a:solidFill>
                  <a:schemeClr val="dk1"/>
                </a:solidFill>
                <a:latin typeface="+mj-lt"/>
                <a:ea typeface="Exo"/>
                <a:cs typeface="Exo"/>
                <a:sym typeface="Exo"/>
              </a:rPr>
              <a:t>Comité DEI</a:t>
            </a:r>
            <a:endParaRPr sz="1400" b="0" i="0" u="none" strike="noStrike" cap="none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-ES" sz="1200" b="0" i="0" u="none" strike="noStrike" cap="none">
                <a:solidFill>
                  <a:schemeClr val="dk1"/>
                </a:solidFill>
                <a:latin typeface="+mj-lt"/>
                <a:ea typeface="Exo"/>
                <a:cs typeface="Exo"/>
                <a:sym typeface="Exo"/>
              </a:rPr>
              <a:t>Gerentes</a:t>
            </a:r>
            <a:endParaRPr sz="1400" b="0" i="0" u="none" strike="noStrike" cap="none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-ES" sz="1200" b="0" i="0" u="none" strike="noStrike" cap="none">
                <a:solidFill>
                  <a:schemeClr val="dk1"/>
                </a:solidFill>
                <a:latin typeface="+mj-lt"/>
                <a:ea typeface="Exo"/>
                <a:cs typeface="Exo"/>
                <a:sym typeface="Exo"/>
              </a:rPr>
              <a:t>RRHH.</a:t>
            </a:r>
            <a:endParaRPr sz="1400" b="0" i="0" u="none" strike="noStrike" cap="none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-ES" sz="1200" b="0" i="0" u="none" strike="noStrike" cap="none">
                <a:solidFill>
                  <a:schemeClr val="dk1"/>
                </a:solidFill>
                <a:latin typeface="+mj-lt"/>
                <a:ea typeface="Exo"/>
                <a:cs typeface="Exo"/>
                <a:sym typeface="Exo"/>
              </a:rPr>
              <a:t>Gerente de capacitación y talento.</a:t>
            </a:r>
            <a:endParaRPr sz="1200" b="0" i="0" u="none" strike="noStrike" cap="none">
              <a:solidFill>
                <a:schemeClr val="dk1"/>
              </a:solidFill>
              <a:latin typeface="+mj-lt"/>
              <a:ea typeface="Exo"/>
              <a:cs typeface="Exo"/>
              <a:sym typeface="Exo"/>
            </a:endParaRPr>
          </a:p>
        </p:txBody>
      </p:sp>
      <p:sp>
        <p:nvSpPr>
          <p:cNvPr id="393" name="Google Shape;393;p35"/>
          <p:cNvSpPr txBox="1"/>
          <p:nvPr/>
        </p:nvSpPr>
        <p:spPr>
          <a:xfrm>
            <a:off x="9231905" y="3615060"/>
            <a:ext cx="2175544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-ES" sz="1200" b="0" i="0" u="none" strike="noStrike" cap="none" dirty="0">
                <a:solidFill>
                  <a:schemeClr val="dk1"/>
                </a:solidFill>
                <a:latin typeface="+mj-lt"/>
                <a:ea typeface="Exo"/>
                <a:cs typeface="Exo"/>
                <a:sym typeface="Exo"/>
              </a:rPr>
              <a:t>% de Participación en capacitaciones.</a:t>
            </a:r>
            <a:endParaRPr sz="14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-ES" sz="1200" b="0" i="0" u="none" strike="noStrike" cap="none" dirty="0">
                <a:solidFill>
                  <a:schemeClr val="dk1"/>
                </a:solidFill>
                <a:latin typeface="+mj-lt"/>
                <a:ea typeface="Exo"/>
                <a:cs typeface="Exo"/>
                <a:sym typeface="Exo"/>
              </a:rPr>
              <a:t>Aumento del 6% de mujeres totales al 18 % según referencia de la industria.</a:t>
            </a:r>
            <a:endParaRPr sz="14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-ES" sz="1200" b="0" i="0" u="none" strike="noStrike" cap="none" dirty="0">
                <a:solidFill>
                  <a:schemeClr val="dk1"/>
                </a:solidFill>
                <a:latin typeface="+mj-lt"/>
                <a:ea typeface="Exo"/>
                <a:cs typeface="Exo"/>
                <a:sym typeface="Exo"/>
              </a:rPr>
              <a:t>Aumento del 8,4%  de liderazgo femenino al 10 %.</a:t>
            </a:r>
            <a:endParaRPr sz="14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-ES" sz="1200" b="0" i="0" u="none" strike="noStrike" cap="none" dirty="0">
                <a:solidFill>
                  <a:schemeClr val="dk1"/>
                </a:solidFill>
                <a:latin typeface="+mj-lt"/>
                <a:ea typeface="Exo"/>
                <a:cs typeface="Exo"/>
                <a:sym typeface="Exo"/>
              </a:rPr>
              <a:t>Disminución de denuncias por violencia.</a:t>
            </a:r>
            <a:endParaRPr sz="14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grpSp>
        <p:nvGrpSpPr>
          <p:cNvPr id="394" name="Google Shape;394;p35"/>
          <p:cNvGrpSpPr/>
          <p:nvPr/>
        </p:nvGrpSpPr>
        <p:grpSpPr>
          <a:xfrm>
            <a:off x="4082616" y="3587628"/>
            <a:ext cx="4162888" cy="1857677"/>
            <a:chOff x="4652135" y="4706379"/>
            <a:chExt cx="4252808" cy="1857677"/>
          </a:xfrm>
        </p:grpSpPr>
        <p:pic>
          <p:nvPicPr>
            <p:cNvPr id="395" name="Google Shape;395;p35"/>
            <p:cNvPicPr preferRelativeResize="0"/>
            <p:nvPr/>
          </p:nvPicPr>
          <p:blipFill rotWithShape="1">
            <a:blip r:embed="rId8">
              <a:alphaModFix/>
            </a:blip>
            <a:srcRect l="21729" t="10320" r="13306" b="14546"/>
            <a:stretch/>
          </p:blipFill>
          <p:spPr>
            <a:xfrm>
              <a:off x="4652135" y="5750922"/>
              <a:ext cx="703058" cy="8131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" name="Google Shape;396;p35"/>
            <p:cNvPicPr preferRelativeResize="0"/>
            <p:nvPr/>
          </p:nvPicPr>
          <p:blipFill rotWithShape="1">
            <a:blip r:embed="rId9">
              <a:alphaModFix/>
            </a:blip>
            <a:srcRect l="5212" t="5387" r="6994" b="5387"/>
            <a:stretch/>
          </p:blipFill>
          <p:spPr>
            <a:xfrm>
              <a:off x="6325507" y="4706379"/>
              <a:ext cx="875552" cy="911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7" name="Google Shape;397;p35"/>
            <p:cNvPicPr preferRelativeResize="0"/>
            <p:nvPr/>
          </p:nvPicPr>
          <p:blipFill rotWithShape="1">
            <a:blip r:embed="rId10">
              <a:alphaModFix/>
            </a:blip>
            <a:srcRect l="11704" t="24065" r="15881" b="28328"/>
            <a:stretch/>
          </p:blipFill>
          <p:spPr>
            <a:xfrm>
              <a:off x="7725978" y="5769953"/>
              <a:ext cx="1178965" cy="7750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8" name="Google Shape;398;p35"/>
          <p:cNvGrpSpPr/>
          <p:nvPr/>
        </p:nvGrpSpPr>
        <p:grpSpPr>
          <a:xfrm>
            <a:off x="3394812" y="3066547"/>
            <a:ext cx="5383802" cy="3102159"/>
            <a:chOff x="3800891" y="2972497"/>
            <a:chExt cx="5383802" cy="3102159"/>
          </a:xfrm>
        </p:grpSpPr>
        <p:pic>
          <p:nvPicPr>
            <p:cNvPr id="399" name="Google Shape;399;p35"/>
            <p:cNvPicPr preferRelativeResize="0"/>
            <p:nvPr/>
          </p:nvPicPr>
          <p:blipFill rotWithShape="1">
            <a:blip r:embed="rId11">
              <a:alphaModFix amt="50000"/>
            </a:blip>
            <a:srcRect/>
            <a:stretch/>
          </p:blipFill>
          <p:spPr>
            <a:xfrm>
              <a:off x="4072583" y="3242384"/>
              <a:ext cx="4851654" cy="25552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0" name="Google Shape;400;p35"/>
            <p:cNvSpPr txBox="1"/>
            <p:nvPr/>
          </p:nvSpPr>
          <p:spPr>
            <a:xfrm rot="-5400000">
              <a:off x="2661755" y="4381521"/>
              <a:ext cx="2555272" cy="276999"/>
            </a:xfrm>
            <a:prstGeom prst="rect">
              <a:avLst/>
            </a:prstGeom>
            <a:solidFill>
              <a:srgbClr val="B3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s-ES" sz="1200" b="1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GÉNERO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35"/>
            <p:cNvSpPr txBox="1"/>
            <p:nvPr/>
          </p:nvSpPr>
          <p:spPr>
            <a:xfrm rot="5400000">
              <a:off x="7768557" y="4392077"/>
              <a:ext cx="2555272" cy="276999"/>
            </a:xfrm>
            <a:prstGeom prst="rect">
              <a:avLst/>
            </a:prstGeom>
            <a:solidFill>
              <a:srgbClr val="B3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s-ES" sz="1200" b="1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EDADISMO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35"/>
            <p:cNvSpPr txBox="1"/>
            <p:nvPr/>
          </p:nvSpPr>
          <p:spPr>
            <a:xfrm>
              <a:off x="3800891" y="2972497"/>
              <a:ext cx="5383802" cy="276999"/>
            </a:xfrm>
            <a:prstGeom prst="rect">
              <a:avLst/>
            </a:prstGeom>
            <a:solidFill>
              <a:srgbClr val="B3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s-ES" sz="1200" b="1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DISCAPACIDAD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35"/>
            <p:cNvSpPr txBox="1"/>
            <p:nvPr/>
          </p:nvSpPr>
          <p:spPr>
            <a:xfrm>
              <a:off x="3800891" y="5797657"/>
              <a:ext cx="5383802" cy="276999"/>
            </a:xfrm>
            <a:prstGeom prst="rect">
              <a:avLst/>
            </a:prstGeom>
            <a:solidFill>
              <a:srgbClr val="B3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s-ES" sz="1200" b="1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REDES DE DIVERSIDAD EQUIDAD E INCLUSIÓN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36"/>
          <p:cNvPicPr preferRelativeResize="0"/>
          <p:nvPr/>
        </p:nvPicPr>
        <p:blipFill rotWithShape="1">
          <a:blip r:embed="rId3">
            <a:alphaModFix/>
          </a:blip>
          <a:srcRect l="26183" t="24190" r="50130" b="60995"/>
          <a:stretch/>
        </p:blipFill>
        <p:spPr>
          <a:xfrm>
            <a:off x="922483" y="0"/>
            <a:ext cx="3081868" cy="108373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6"/>
          <p:cNvSpPr txBox="1"/>
          <p:nvPr/>
        </p:nvSpPr>
        <p:spPr>
          <a:xfrm>
            <a:off x="4747850" y="373888"/>
            <a:ext cx="34246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1800" b="1" i="0" u="none" strike="noStrike" cap="none">
                <a:solidFill>
                  <a:schemeClr val="dk1"/>
                </a:solidFill>
                <a:latin typeface="Exo 2 ExtraBold"/>
                <a:ea typeface="Exo 2 ExtraBold"/>
                <a:cs typeface="Exo 2 ExtraBold"/>
                <a:sym typeface="Exo 2 ExtraBold"/>
              </a:rPr>
              <a:t>Practicas puestas en valor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0" name="Google Shape;410;p36" descr="Cuerdas para tejer a mano de colores"/>
          <p:cNvGrpSpPr/>
          <p:nvPr/>
        </p:nvGrpSpPr>
        <p:grpSpPr>
          <a:xfrm>
            <a:off x="7353582" y="2255926"/>
            <a:ext cx="4355162" cy="4444466"/>
            <a:chOff x="375831" y="1867045"/>
            <a:chExt cx="3596221" cy="4134019"/>
          </a:xfrm>
        </p:grpSpPr>
        <p:sp>
          <p:nvSpPr>
            <p:cNvPr id="411" name="Google Shape;411;p36"/>
            <p:cNvSpPr/>
            <p:nvPr/>
          </p:nvSpPr>
          <p:spPr>
            <a:xfrm>
              <a:off x="1530625" y="3766930"/>
              <a:ext cx="1272209" cy="1053548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25400" cap="flat" cmpd="sng">
              <a:solidFill>
                <a:srgbClr val="7095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s-ES" sz="1200" b="0" i="0" u="none" strike="noStrike" cap="none">
                  <a:solidFill>
                    <a:schemeClr val="dk1"/>
                  </a:solidFill>
                  <a:latin typeface="Exo"/>
                  <a:ea typeface="Exo"/>
                  <a:cs typeface="Exo"/>
                  <a:sym typeface="Exo"/>
                </a:rPr>
                <a:t>Festivald e Redes de Tutorías</a:t>
              </a: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36"/>
            <p:cNvSpPr/>
            <p:nvPr/>
          </p:nvSpPr>
          <p:spPr>
            <a:xfrm>
              <a:off x="2699843" y="4293704"/>
              <a:ext cx="1272209" cy="1053548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25400" cap="flat" cmpd="sng">
              <a:solidFill>
                <a:srgbClr val="7095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s-ES" sz="1200" b="0" i="0" u="none" strike="noStrike" cap="none">
                  <a:solidFill>
                    <a:schemeClr val="dk1"/>
                  </a:solidFill>
                  <a:latin typeface="Exo"/>
                  <a:ea typeface="Exo"/>
                  <a:cs typeface="Exo"/>
                  <a:sym typeface="Exo"/>
                </a:rPr>
                <a:t>Colaboración con premios en fiestas locales. RDLS</a:t>
              </a:r>
              <a:br>
                <a:rPr lang="es-ES" sz="1200" b="0" i="0" u="none" strike="noStrike" cap="none">
                  <a:solidFill>
                    <a:schemeClr val="dk1"/>
                  </a:solidFill>
                  <a:latin typeface="Exo"/>
                  <a:ea typeface="Exo"/>
                  <a:cs typeface="Exo"/>
                  <a:sym typeface="Exo"/>
                </a:rPr>
              </a:b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36"/>
            <p:cNvSpPr/>
            <p:nvPr/>
          </p:nvSpPr>
          <p:spPr>
            <a:xfrm>
              <a:off x="1530626" y="4947516"/>
              <a:ext cx="1272209" cy="1053548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25400" cap="flat" cmpd="sng">
              <a:solidFill>
                <a:srgbClr val="7095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s-ES" sz="1200" b="0" i="0" u="none" strike="noStrike" cap="none">
                  <a:solidFill>
                    <a:schemeClr val="dk1"/>
                  </a:solidFill>
                  <a:latin typeface="Exo"/>
                  <a:ea typeface="Exo"/>
                  <a:cs typeface="Exo"/>
                  <a:sym typeface="Exo"/>
                </a:rPr>
                <a:t>Donaciones de materiales deportivos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36"/>
            <p:cNvSpPr/>
            <p:nvPr/>
          </p:nvSpPr>
          <p:spPr>
            <a:xfrm>
              <a:off x="375831" y="4339967"/>
              <a:ext cx="1272209" cy="1053548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25400" cap="flat" cmpd="sng">
              <a:solidFill>
                <a:srgbClr val="7095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s-ES" sz="1200" b="0" i="0" u="none" strike="noStrike" cap="none">
                  <a:solidFill>
                    <a:schemeClr val="dk1"/>
                  </a:solidFill>
                  <a:latin typeface="Exo"/>
                  <a:ea typeface="Exo"/>
                  <a:cs typeface="Exo"/>
                  <a:sym typeface="Exo"/>
                </a:rPr>
                <a:t>Colaboración para armado de unidad contra incendio. Chubut</a:t>
              </a: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>
              <a:off x="2699843" y="3092338"/>
              <a:ext cx="1272209" cy="1053548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25400" cap="flat" cmpd="sng">
              <a:solidFill>
                <a:srgbClr val="7095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36"/>
            <p:cNvSpPr/>
            <p:nvPr/>
          </p:nvSpPr>
          <p:spPr>
            <a:xfrm>
              <a:off x="2699843" y="1867045"/>
              <a:ext cx="1272209" cy="1053548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25400" cap="flat" cmpd="sng">
              <a:solidFill>
                <a:srgbClr val="7095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s-ES" sz="1200" b="0" i="0" u="none" strike="noStrike" cap="none">
                  <a:solidFill>
                    <a:schemeClr val="dk1"/>
                  </a:solidFill>
                  <a:latin typeface="Exo"/>
                  <a:ea typeface="Exo"/>
                  <a:cs typeface="Exo"/>
                  <a:sym typeface="Exo"/>
                </a:rPr>
                <a:t>Padrinazgos a estudiantes y jardines RDLS.</a:t>
              </a: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17" name="Google Shape;417;p36"/>
          <p:cNvPicPr preferRelativeResize="0"/>
          <p:nvPr/>
        </p:nvPicPr>
        <p:blipFill rotWithShape="1">
          <a:blip r:embed="rId3">
            <a:alphaModFix/>
          </a:blip>
          <a:srcRect l="29486" t="34253" r="59436" b="61090"/>
          <a:stretch/>
        </p:blipFill>
        <p:spPr>
          <a:xfrm>
            <a:off x="5230838" y="1329838"/>
            <a:ext cx="1441299" cy="335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7" descr="Huella de Carbono: ¿qué sucederá cuando el Alcance 3 nos alcance? - AsGreen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24" name="Google Shape;424;p37"/>
          <p:cNvPicPr preferRelativeResize="0"/>
          <p:nvPr/>
        </p:nvPicPr>
        <p:blipFill rotWithShape="1">
          <a:blip r:embed="rId3">
            <a:alphaModFix/>
          </a:blip>
          <a:srcRect l="26183" t="24190" r="50130" b="60995"/>
          <a:stretch/>
        </p:blipFill>
        <p:spPr>
          <a:xfrm>
            <a:off x="1011936" y="143593"/>
            <a:ext cx="3081868" cy="108373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7"/>
          <p:cNvSpPr txBox="1">
            <a:spLocks noGrp="1"/>
          </p:cNvSpPr>
          <p:nvPr>
            <p:ph type="title"/>
          </p:nvPr>
        </p:nvSpPr>
        <p:spPr>
          <a:xfrm>
            <a:off x="4955118" y="338299"/>
            <a:ext cx="3712632" cy="504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Twentieth Century"/>
              <a:buNone/>
            </a:pPr>
            <a:r>
              <a:rPr lang="es-ES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OPORTUNIDADES</a:t>
            </a:r>
            <a:endParaRPr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426" name="Google Shape;426;p37"/>
          <p:cNvPicPr preferRelativeResize="0"/>
          <p:nvPr/>
        </p:nvPicPr>
        <p:blipFill rotWithShape="1">
          <a:blip r:embed="rId3">
            <a:alphaModFix/>
          </a:blip>
          <a:srcRect l="29486" t="34253" r="59436" b="61090"/>
          <a:stretch/>
        </p:blipFill>
        <p:spPr>
          <a:xfrm>
            <a:off x="5375350" y="1227328"/>
            <a:ext cx="1441299" cy="335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8629" y="66502"/>
            <a:ext cx="1914525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8"/>
          <p:cNvSpPr txBox="1"/>
          <p:nvPr/>
        </p:nvSpPr>
        <p:spPr>
          <a:xfrm>
            <a:off x="4747850" y="189261"/>
            <a:ext cx="34246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1800" b="1" i="0" u="none" strike="noStrike" cap="none">
                <a:solidFill>
                  <a:schemeClr val="dk1"/>
                </a:solidFill>
                <a:latin typeface="Exo 2 ExtraBold"/>
                <a:ea typeface="Exo 2 ExtraBold"/>
                <a:cs typeface="Exo 2 ExtraBold"/>
                <a:sym typeface="Exo 2 ExtraBold"/>
              </a:rPr>
              <a:t>Practicas puestas en valor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3" name="Google Shape;433;p38" descr="Portada - Desarrollo Sostenibl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09800" y="1379447"/>
            <a:ext cx="1121337" cy="1121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8" descr="Infraestructura - Desarrollo Sostenibl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30571" y="1379447"/>
            <a:ext cx="1121337" cy="1121337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38"/>
          <p:cNvSpPr txBox="1"/>
          <p:nvPr/>
        </p:nvSpPr>
        <p:spPr>
          <a:xfrm>
            <a:off x="8717437" y="1009778"/>
            <a:ext cx="254908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ODS con los que colabora: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6" name="Google Shape;436;p38" descr="Un hombre en frente de una computadora&#10;&#10;Descripción generada automáticamente con confianza medi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40701" y="2977839"/>
            <a:ext cx="2552296" cy="2256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38" descr="Imagen que contiene interior, sostener, mujer, cuarto de hospital&#10;&#10;Descripción generada automáticament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7213" y="2977840"/>
            <a:ext cx="3383577" cy="225687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38"/>
          <p:cNvSpPr txBox="1"/>
          <p:nvPr/>
        </p:nvSpPr>
        <p:spPr>
          <a:xfrm>
            <a:off x="933670" y="2554646"/>
            <a:ext cx="51489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¿Que hicimos en materia de Innovación?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38"/>
          <p:cNvSpPr txBox="1"/>
          <p:nvPr/>
        </p:nvSpPr>
        <p:spPr>
          <a:xfrm>
            <a:off x="977214" y="5375462"/>
            <a:ext cx="3403408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Pusimos en marcha </a:t>
            </a:r>
            <a:r>
              <a:rPr lang="es-E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una plataforma de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intelligence</a:t>
            </a:r>
            <a:r>
              <a:rPr lang="es-E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transformando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datos en información para la toma de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decisiones más eficientes.</a:t>
            </a:r>
            <a:endParaRPr/>
          </a:p>
        </p:txBody>
      </p:sp>
      <p:sp>
        <p:nvSpPr>
          <p:cNvPr id="440" name="Google Shape;440;p38"/>
          <p:cNvSpPr txBox="1"/>
          <p:nvPr/>
        </p:nvSpPr>
        <p:spPr>
          <a:xfrm>
            <a:off x="4569500" y="5375462"/>
            <a:ext cx="3403408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Desarrollamos un </a:t>
            </a:r>
            <a:r>
              <a:rPr lang="es-E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 de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automatización de procesos</a:t>
            </a:r>
            <a:r>
              <a:rPr lang="es-E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identificando aquellos que se realizaban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 forma manual, ideando soluciones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automatizadas que generen eficiencia.</a:t>
            </a:r>
            <a:endParaRPr/>
          </a:p>
        </p:txBody>
      </p:sp>
      <p:sp>
        <p:nvSpPr>
          <p:cNvPr id="441" name="Google Shape;441;p38"/>
          <p:cNvSpPr txBox="1"/>
          <p:nvPr/>
        </p:nvSpPr>
        <p:spPr>
          <a:xfrm>
            <a:off x="7972908" y="5267739"/>
            <a:ext cx="3985386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Todas las cuadrillas y supervisores del </a:t>
            </a:r>
            <a:r>
              <a:rPr lang="es-E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servicio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Operación y Mantenimiento cuentan con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dispositivos móviles</a:t>
            </a:r>
            <a:r>
              <a:rPr lang="es-E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que contienen toda la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documentación necesaria para llevar adelante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 labor, y las herramientas necesarias para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hacer evaluaciones y reportes.</a:t>
            </a:r>
            <a:endParaRPr/>
          </a:p>
        </p:txBody>
      </p:sp>
      <p:pic>
        <p:nvPicPr>
          <p:cNvPr id="442" name="Google Shape;442;p38" descr="Imagen que contiene persona, hombre, parado, sostener&#10;&#10;Descripción generada automáticament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72907" y="3038275"/>
            <a:ext cx="3193614" cy="2196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8" descr="Interfaz de usuario gráfica, Texto&#10;&#10;Descripción generada automáticament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500386" y="1379447"/>
            <a:ext cx="3013877" cy="1152807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38"/>
          <p:cNvSpPr txBox="1"/>
          <p:nvPr/>
        </p:nvSpPr>
        <p:spPr>
          <a:xfrm>
            <a:off x="5526779" y="1009778"/>
            <a:ext cx="278423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 de acción con foco en: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38"/>
          <p:cNvSpPr txBox="1"/>
          <p:nvPr/>
        </p:nvSpPr>
        <p:spPr>
          <a:xfrm>
            <a:off x="976550" y="1009778"/>
            <a:ext cx="278423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Objetivo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38"/>
          <p:cNvSpPr/>
          <p:nvPr/>
        </p:nvSpPr>
        <p:spPr>
          <a:xfrm>
            <a:off x="977214" y="1379447"/>
            <a:ext cx="4227635" cy="1146460"/>
          </a:xfrm>
          <a:prstGeom prst="rect">
            <a:avLst/>
          </a:prstGeom>
          <a:solidFill>
            <a:srgbClr val="28B39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38"/>
          <p:cNvSpPr txBox="1"/>
          <p:nvPr/>
        </p:nvSpPr>
        <p:spPr>
          <a:xfrm>
            <a:off x="1098945" y="1475623"/>
            <a:ext cx="3984172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Buscar, desarrollar e implementar mejoras que permitan ofrecer un porfolio de soluciones y modelos de negocio diferenciales.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9"/>
          <p:cNvSpPr txBox="1"/>
          <p:nvPr/>
        </p:nvSpPr>
        <p:spPr>
          <a:xfrm>
            <a:off x="4708844" y="209775"/>
            <a:ext cx="3712632" cy="504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Twentieth Century"/>
              <a:buNone/>
            </a:pPr>
            <a:r>
              <a:rPr lang="es-ES" sz="36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OPORTUNIDADES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3" name="Google Shape;45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8629" y="66502"/>
            <a:ext cx="1914525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9"/>
          <p:cNvSpPr txBox="1"/>
          <p:nvPr/>
        </p:nvSpPr>
        <p:spPr>
          <a:xfrm>
            <a:off x="976550" y="1173064"/>
            <a:ext cx="690470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i="0" u="sng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INICIATIVA 1:</a:t>
            </a:r>
            <a:r>
              <a:rPr lang="es-ES" sz="1800" b="1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Implementación de Tecnologías de Industria 4.0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39"/>
          <p:cNvSpPr txBox="1"/>
          <p:nvPr/>
        </p:nvSpPr>
        <p:spPr>
          <a:xfrm>
            <a:off x="976550" y="1576159"/>
            <a:ext cx="9982200" cy="698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Incorporación de </a:t>
            </a:r>
            <a:r>
              <a:rPr lang="es-E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Inteligencia Artificial </a:t>
            </a: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 la </a:t>
            </a:r>
            <a:r>
              <a:rPr lang="es-E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utilización de IOT </a:t>
            </a: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(Internet de las cosas) para tener conectados los dispositivos y la tecnología que facilita la comunicación y robotiza procesos administrativos repetitivos. </a:t>
            </a:r>
            <a:endParaRPr/>
          </a:p>
        </p:txBody>
      </p:sp>
      <p:sp>
        <p:nvSpPr>
          <p:cNvPr id="456" name="Google Shape;456;p39"/>
          <p:cNvSpPr txBox="1"/>
          <p:nvPr/>
        </p:nvSpPr>
        <p:spPr>
          <a:xfrm>
            <a:off x="1160458" y="4293320"/>
            <a:ext cx="5697542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s-ES" sz="1600" b="0" i="0" u="none" strike="noStrike" cap="none" dirty="0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Automatizar tareas como la actualización de padrones impositivos.</a:t>
            </a:r>
            <a:endParaRPr dirty="0"/>
          </a:p>
          <a:p>
            <a:pPr marL="2857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s-ES" sz="1600" b="0" i="0" u="none" strike="noStrike" cap="none" dirty="0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La actualización de tipos de cambio y la conciliación de cuentas a pagar. </a:t>
            </a:r>
            <a:endParaRPr dirty="0"/>
          </a:p>
        </p:txBody>
      </p:sp>
      <p:pic>
        <p:nvPicPr>
          <p:cNvPr id="457" name="Google Shape;457;p39" descr="Una mujer sentada frente a una mesa con una computadora&#10;&#10;Descripción generada automáticamente con confianza medi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16856" y="3743531"/>
            <a:ext cx="3572373" cy="2904693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39"/>
          <p:cNvSpPr/>
          <p:nvPr/>
        </p:nvSpPr>
        <p:spPr>
          <a:xfrm>
            <a:off x="933670" y="2344628"/>
            <a:ext cx="2874343" cy="1146460"/>
          </a:xfrm>
          <a:prstGeom prst="rect">
            <a:avLst/>
          </a:prstGeom>
          <a:solidFill>
            <a:srgbClr val="28B39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39"/>
          <p:cNvSpPr txBox="1"/>
          <p:nvPr/>
        </p:nvSpPr>
        <p:spPr>
          <a:xfrm>
            <a:off x="1055402" y="2440804"/>
            <a:ext cx="2687701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Mejora la eficiencia operativa mediante la automatización y monitorización en tiempo real de procesos.</a:t>
            </a:r>
            <a:endParaRPr dirty="0"/>
          </a:p>
        </p:txBody>
      </p:sp>
      <p:sp>
        <p:nvSpPr>
          <p:cNvPr id="460" name="Google Shape;460;p39"/>
          <p:cNvSpPr/>
          <p:nvPr/>
        </p:nvSpPr>
        <p:spPr>
          <a:xfrm>
            <a:off x="3921407" y="2344628"/>
            <a:ext cx="2481207" cy="1146460"/>
          </a:xfrm>
          <a:prstGeom prst="rect">
            <a:avLst/>
          </a:prstGeom>
          <a:solidFill>
            <a:srgbClr val="28B39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39"/>
          <p:cNvSpPr txBox="1"/>
          <p:nvPr/>
        </p:nvSpPr>
        <p:spPr>
          <a:xfrm>
            <a:off x="4051475" y="2440804"/>
            <a:ext cx="2275628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Optimiza la toma de decisiones a través del análisis avanzado de datos.</a:t>
            </a:r>
            <a:endParaRPr/>
          </a:p>
        </p:txBody>
      </p:sp>
      <p:sp>
        <p:nvSpPr>
          <p:cNvPr id="462" name="Google Shape;462;p39"/>
          <p:cNvSpPr/>
          <p:nvPr/>
        </p:nvSpPr>
        <p:spPr>
          <a:xfrm>
            <a:off x="6516008" y="2344628"/>
            <a:ext cx="2579913" cy="1146460"/>
          </a:xfrm>
          <a:prstGeom prst="rect">
            <a:avLst/>
          </a:prstGeom>
          <a:solidFill>
            <a:srgbClr val="28B39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39"/>
          <p:cNvSpPr txBox="1"/>
          <p:nvPr/>
        </p:nvSpPr>
        <p:spPr>
          <a:xfrm>
            <a:off x="6654413" y="2440804"/>
            <a:ext cx="2275628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Proporciona soluciones más personalizadas y avanzadas a los clientes.</a:t>
            </a:r>
            <a:endParaRPr/>
          </a:p>
        </p:txBody>
      </p:sp>
      <p:sp>
        <p:nvSpPr>
          <p:cNvPr id="464" name="Google Shape;464;p39"/>
          <p:cNvSpPr/>
          <p:nvPr/>
        </p:nvSpPr>
        <p:spPr>
          <a:xfrm>
            <a:off x="9209316" y="2344628"/>
            <a:ext cx="2579913" cy="1146460"/>
          </a:xfrm>
          <a:prstGeom prst="rect">
            <a:avLst/>
          </a:prstGeom>
          <a:solidFill>
            <a:srgbClr val="28B39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39"/>
          <p:cNvSpPr txBox="1"/>
          <p:nvPr/>
        </p:nvSpPr>
        <p:spPr>
          <a:xfrm>
            <a:off x="9331047" y="2440804"/>
            <a:ext cx="2275628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Contribuye al desarrollo de una infraestructura tecnológica sólida y sostenible.</a:t>
            </a:r>
            <a:endParaRPr/>
          </a:p>
        </p:txBody>
      </p:sp>
      <p:sp>
        <p:nvSpPr>
          <p:cNvPr id="466" name="Google Shape;466;p39"/>
          <p:cNvSpPr/>
          <p:nvPr/>
        </p:nvSpPr>
        <p:spPr>
          <a:xfrm>
            <a:off x="2079171" y="3587264"/>
            <a:ext cx="370115" cy="505765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28B39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39"/>
          <p:cNvSpPr txBox="1"/>
          <p:nvPr/>
        </p:nvSpPr>
        <p:spPr>
          <a:xfrm>
            <a:off x="1435986" y="5817050"/>
            <a:ext cx="610144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 dirty="0">
                <a:solidFill>
                  <a:srgbClr val="28B395"/>
                </a:solidFill>
                <a:latin typeface="Arial"/>
                <a:ea typeface="Arial"/>
                <a:cs typeface="Arial"/>
                <a:sym typeface="Arial"/>
              </a:rPr>
              <a:t>Esto genera un ahorro significativo de horas hombre, lo que va a permitir a la empresa optimizar los recursos. </a:t>
            </a:r>
            <a:endParaRPr sz="1600" b="1" i="0" u="none" strike="noStrike" cap="none" dirty="0">
              <a:solidFill>
                <a:srgbClr val="28B39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"/>
          <p:cNvSpPr txBox="1"/>
          <p:nvPr/>
        </p:nvSpPr>
        <p:spPr>
          <a:xfrm>
            <a:off x="4708844" y="209775"/>
            <a:ext cx="3712632" cy="504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Twentieth Century"/>
              <a:buNone/>
            </a:pPr>
            <a:r>
              <a:rPr lang="es-ES" sz="36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OPORTUNIDADES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3" name="Google Shape;47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8629" y="66502"/>
            <a:ext cx="1914525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3"/>
          <p:cNvSpPr txBox="1"/>
          <p:nvPr/>
        </p:nvSpPr>
        <p:spPr>
          <a:xfrm>
            <a:off x="976550" y="1173064"/>
            <a:ext cx="690470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i="0" u="sng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INICIATIVA 2:</a:t>
            </a:r>
            <a:r>
              <a:rPr lang="es-ES" sz="1800" b="1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Desarrollo de Modelos de Negocio Circulares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3"/>
          <p:cNvSpPr txBox="1"/>
          <p:nvPr/>
        </p:nvSpPr>
        <p:spPr>
          <a:xfrm>
            <a:off x="976549" y="1576159"/>
            <a:ext cx="1081267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 una propuesta que busca </a:t>
            </a:r>
            <a:r>
              <a:rPr lang="es-E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transformar el modelo de negocio hacia un enfoque más sostenible y circular</a:t>
            </a: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La iniciativa se centra en maximizar la eficiencia de los recursos, minimizar los residuos y fomentar la reutilización de materiales para crear un impacto ambiental positivo.</a:t>
            </a:r>
            <a:endParaRPr/>
          </a:p>
        </p:txBody>
      </p:sp>
      <p:sp>
        <p:nvSpPr>
          <p:cNvPr id="476" name="Google Shape;476;p3"/>
          <p:cNvSpPr txBox="1"/>
          <p:nvPr/>
        </p:nvSpPr>
        <p:spPr>
          <a:xfrm>
            <a:off x="1160458" y="4293320"/>
            <a:ext cx="6905856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s-ES" sz="1600" b="0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Colaborar con clientes, proveedores y otras partes interesadas para identificar oportunidades de mejora en la cadena de suministro y las operaciones.</a:t>
            </a:r>
            <a:endParaRPr/>
          </a:p>
          <a:p>
            <a:pPr marL="2857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s-ES" sz="1600" b="0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Incentivar la adopción de prácticas circulares en toda la industria mediante alianzas estratégicas.</a:t>
            </a:r>
            <a:endParaRPr/>
          </a:p>
        </p:txBody>
      </p:sp>
      <p:pic>
        <p:nvPicPr>
          <p:cNvPr id="477" name="Google Shape;477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16856" y="4209438"/>
            <a:ext cx="3572373" cy="1972878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3"/>
          <p:cNvSpPr/>
          <p:nvPr/>
        </p:nvSpPr>
        <p:spPr>
          <a:xfrm>
            <a:off x="933670" y="2344628"/>
            <a:ext cx="2874343" cy="1146460"/>
          </a:xfrm>
          <a:prstGeom prst="rect">
            <a:avLst/>
          </a:prstGeom>
          <a:solidFill>
            <a:srgbClr val="28B39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3"/>
          <p:cNvSpPr txBox="1"/>
          <p:nvPr/>
        </p:nvSpPr>
        <p:spPr>
          <a:xfrm>
            <a:off x="1055402" y="2440804"/>
            <a:ext cx="268770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Reducir el impacto ambiental de las operaciones y productos.</a:t>
            </a:r>
            <a:endParaRPr/>
          </a:p>
        </p:txBody>
      </p:sp>
      <p:sp>
        <p:nvSpPr>
          <p:cNvPr id="480" name="Google Shape;480;p3"/>
          <p:cNvSpPr/>
          <p:nvPr/>
        </p:nvSpPr>
        <p:spPr>
          <a:xfrm>
            <a:off x="3921407" y="2344628"/>
            <a:ext cx="2481207" cy="1146460"/>
          </a:xfrm>
          <a:prstGeom prst="rect">
            <a:avLst/>
          </a:prstGeom>
          <a:solidFill>
            <a:srgbClr val="28B39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3"/>
          <p:cNvSpPr txBox="1"/>
          <p:nvPr/>
        </p:nvSpPr>
        <p:spPr>
          <a:xfrm>
            <a:off x="4051475" y="2440804"/>
            <a:ext cx="227562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Fomentar la reutilización y reciclaje de productos en la cadena de valor.</a:t>
            </a:r>
            <a:endParaRPr/>
          </a:p>
        </p:txBody>
      </p:sp>
      <p:sp>
        <p:nvSpPr>
          <p:cNvPr id="482" name="Google Shape;482;p3"/>
          <p:cNvSpPr/>
          <p:nvPr/>
        </p:nvSpPr>
        <p:spPr>
          <a:xfrm>
            <a:off x="6516008" y="2344628"/>
            <a:ext cx="2579913" cy="1146460"/>
          </a:xfrm>
          <a:prstGeom prst="rect">
            <a:avLst/>
          </a:prstGeom>
          <a:solidFill>
            <a:srgbClr val="28B39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3"/>
          <p:cNvSpPr txBox="1"/>
          <p:nvPr/>
        </p:nvSpPr>
        <p:spPr>
          <a:xfrm>
            <a:off x="6654413" y="2440804"/>
            <a:ext cx="227562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Diseñar productos y procesos de producción más sostenibles.</a:t>
            </a:r>
            <a:endParaRPr/>
          </a:p>
        </p:txBody>
      </p:sp>
      <p:sp>
        <p:nvSpPr>
          <p:cNvPr id="484" name="Google Shape;484;p3"/>
          <p:cNvSpPr/>
          <p:nvPr/>
        </p:nvSpPr>
        <p:spPr>
          <a:xfrm>
            <a:off x="9209316" y="2344628"/>
            <a:ext cx="2579913" cy="1146460"/>
          </a:xfrm>
          <a:prstGeom prst="rect">
            <a:avLst/>
          </a:prstGeom>
          <a:solidFill>
            <a:srgbClr val="28B39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3"/>
          <p:cNvSpPr txBox="1"/>
          <p:nvPr/>
        </p:nvSpPr>
        <p:spPr>
          <a:xfrm>
            <a:off x="9331047" y="2440804"/>
            <a:ext cx="2275628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Establecer prácticas comerciales éticas y socialmente responsables.</a:t>
            </a:r>
            <a:endParaRPr/>
          </a:p>
        </p:txBody>
      </p:sp>
      <p:sp>
        <p:nvSpPr>
          <p:cNvPr id="486" name="Google Shape;486;p3"/>
          <p:cNvSpPr/>
          <p:nvPr/>
        </p:nvSpPr>
        <p:spPr>
          <a:xfrm>
            <a:off x="2079171" y="3587264"/>
            <a:ext cx="370115" cy="505765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28B39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3"/>
          <p:cNvSpPr txBox="1"/>
          <p:nvPr/>
        </p:nvSpPr>
        <p:spPr>
          <a:xfrm>
            <a:off x="1562665" y="6063271"/>
            <a:ext cx="610144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>
                <a:solidFill>
                  <a:srgbClr val="28B395"/>
                </a:solidFill>
                <a:latin typeface="Arial"/>
                <a:ea typeface="Arial"/>
                <a:cs typeface="Arial"/>
                <a:sym typeface="Arial"/>
              </a:rPr>
              <a:t>La capacitación en todos los niveles es la clave para el éxito de este modelo de negocio.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530915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8499" y="0"/>
            <a:ext cx="53578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6"/>
          <p:cNvSpPr txBox="1"/>
          <p:nvPr/>
        </p:nvSpPr>
        <p:spPr>
          <a:xfrm>
            <a:off x="1931666" y="1214062"/>
            <a:ext cx="4976326" cy="1000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s-ES" sz="4500" b="1" i="0" u="none" strike="noStrike" cap="none">
                <a:solidFill>
                  <a:schemeClr val="lt1"/>
                </a:solidFill>
                <a:latin typeface="Exo 2 ExtraBold"/>
                <a:ea typeface="Exo 2 ExtraBold"/>
                <a:cs typeface="Exo 2 ExtraBold"/>
                <a:sym typeface="Exo 2 ExtraBold"/>
              </a:rPr>
              <a:t>Evaluación Final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Exo 2 ExtraLight"/>
                <a:ea typeface="Exo 2 ExtraLight"/>
                <a:cs typeface="Exo 2 ExtraLight"/>
                <a:sym typeface="Exo 2 ExtraLight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7430095" y="1539031"/>
            <a:ext cx="205945" cy="205945"/>
          </a:xfrm>
          <a:prstGeom prst="ellipse">
            <a:avLst/>
          </a:prstGeom>
          <a:solidFill>
            <a:srgbClr val="71CF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6"/>
          <p:cNvSpPr/>
          <p:nvPr/>
        </p:nvSpPr>
        <p:spPr>
          <a:xfrm>
            <a:off x="7471519" y="2217618"/>
            <a:ext cx="205945" cy="205945"/>
          </a:xfrm>
          <a:prstGeom prst="ellipse">
            <a:avLst/>
          </a:prstGeom>
          <a:solidFill>
            <a:srgbClr val="71CF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6"/>
          <p:cNvSpPr txBox="1"/>
          <p:nvPr/>
        </p:nvSpPr>
        <p:spPr>
          <a:xfrm>
            <a:off x="7940378" y="1120676"/>
            <a:ext cx="4011015" cy="4570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ES" sz="2300" b="0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Diagnostico.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s-ES" sz="1600" b="0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Estado actual de sustentabilidad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s-ES" sz="1600" b="0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Prácticas puestas en valor.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s-ES" sz="1600" b="0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Identificar propuestas de mejora sobre las existentes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ES" sz="2300" b="0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Análisis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s-ES" sz="1600" b="0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Contexto de la organización.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s-ES" sz="1600" b="0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Redes internas de la empresa.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s-ES" sz="1600" b="0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Grupos de interés.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ES" sz="2300" b="0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Estrategias y plan de acción.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s-ES" sz="1600" b="0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Definir acciones superadoras.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s-ES" sz="1600" b="0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Alianzas externas.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s-ES" sz="1600" b="0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Definir responsables.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s-ES" sz="1600" b="0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Definir KPI.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7493828" y="2896205"/>
            <a:ext cx="205945" cy="205945"/>
          </a:xfrm>
          <a:prstGeom prst="ellipse">
            <a:avLst/>
          </a:prstGeom>
          <a:solidFill>
            <a:srgbClr val="71CF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7493829" y="3619042"/>
            <a:ext cx="205945" cy="205945"/>
          </a:xfrm>
          <a:prstGeom prst="ellipse">
            <a:avLst/>
          </a:prstGeom>
          <a:solidFill>
            <a:srgbClr val="71CF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22654" y="1944568"/>
            <a:ext cx="714711" cy="23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5796171"/>
            <a:ext cx="6907992" cy="1061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0"/>
          <p:cNvSpPr txBox="1"/>
          <p:nvPr/>
        </p:nvSpPr>
        <p:spPr>
          <a:xfrm>
            <a:off x="4719729" y="473541"/>
            <a:ext cx="3712632" cy="504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Twentieth Century"/>
              <a:buNone/>
            </a:pPr>
            <a:r>
              <a:rPr lang="es-ES" sz="36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Recursos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1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/>
          </a:p>
        </p:txBody>
      </p:sp>
      <p:sp>
        <p:nvSpPr>
          <p:cNvPr id="498" name="Google Shape;498;p41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2"/>
          <p:cNvSpPr txBox="1"/>
          <p:nvPr/>
        </p:nvSpPr>
        <p:spPr>
          <a:xfrm>
            <a:off x="4747850" y="373888"/>
            <a:ext cx="34246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1800" b="1" i="0" u="none" strike="noStrike" cap="none">
                <a:solidFill>
                  <a:schemeClr val="dk1"/>
                </a:solidFill>
                <a:latin typeface="Exo 2 ExtraBold"/>
                <a:ea typeface="Exo 2 ExtraBold"/>
                <a:cs typeface="Exo 2 ExtraBold"/>
                <a:sym typeface="Exo 2 ExtraBold"/>
              </a:rPr>
              <a:t>Practicas puestas en valor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4" name="Google Shape;50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197675"/>
            <a:ext cx="22098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42"/>
          <p:cNvSpPr txBox="1">
            <a:spLocks noGrp="1"/>
          </p:cNvSpPr>
          <p:nvPr>
            <p:ph type="title"/>
          </p:nvPr>
        </p:nvSpPr>
        <p:spPr>
          <a:xfrm>
            <a:off x="778933" y="1125208"/>
            <a:ext cx="10851413" cy="869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wentieth Century"/>
              <a:buNone/>
            </a:pPr>
            <a:r>
              <a:rPr lang="es-ES" sz="16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Implementamos la digitalización de herramientas de CSMA (calidad, seguridad y medioambiente),</a:t>
            </a:r>
            <a:endParaRPr/>
          </a:p>
        </p:txBody>
      </p:sp>
      <p:sp>
        <p:nvSpPr>
          <p:cNvPr id="506" name="Google Shape;506;p42"/>
          <p:cNvSpPr txBox="1"/>
          <p:nvPr/>
        </p:nvSpPr>
        <p:spPr>
          <a:xfrm>
            <a:off x="778932" y="1994730"/>
            <a:ext cx="1055581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Para profundizar nuestro foco en el cliente, digitalizamos y estandarizamos el método de consulta de satisfacción a clientes, con un mínimo de dos consultas anuales</a:t>
            </a:r>
            <a:endParaRPr sz="1600" b="0" i="0" u="none" strike="noStrike" cap="none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07" name="Google Shape;507;p42"/>
          <p:cNvSpPr txBox="1"/>
          <p:nvPr/>
        </p:nvSpPr>
        <p:spPr>
          <a:xfrm>
            <a:off x="704850" y="2844225"/>
            <a:ext cx="1055581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Lanzamos ISOTools, plataforma digital para la gestión de todos nuestros procesos que centrará la información referente al sistema de gestión de PECOM.</a:t>
            </a:r>
            <a:endParaRPr sz="1600" b="0" i="0" u="none" strike="noStrike" cap="none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08" name="Google Shape;508;p42"/>
          <p:cNvSpPr txBox="1"/>
          <p:nvPr/>
        </p:nvSpPr>
        <p:spPr>
          <a:xfrm>
            <a:off x="778932" y="3939941"/>
            <a:ext cx="1048173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Invertimos más de 122.300 horas de capacitación en Seguridad.</a:t>
            </a:r>
            <a:endParaRPr sz="1600" b="0" i="0" u="none" strike="noStrike" cap="none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"/>
          <p:cNvSpPr txBox="1">
            <a:spLocks noGrp="1"/>
          </p:cNvSpPr>
          <p:nvPr>
            <p:ph type="title"/>
          </p:nvPr>
        </p:nvSpPr>
        <p:spPr>
          <a:xfrm>
            <a:off x="1014050" y="2324100"/>
            <a:ext cx="9905998" cy="1018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b="1">
                <a:solidFill>
                  <a:schemeClr val="dk1"/>
                </a:solidFill>
                <a:latin typeface="Exo 2 ExtraBold"/>
                <a:ea typeface="Exo 2 ExtraBold"/>
                <a:cs typeface="Exo 2 ExtraBold"/>
                <a:sym typeface="Exo 2 ExtraBold"/>
              </a:rPr>
              <a:t>DIAGNÓSTICO DE SUSTENTABILIDAD </a:t>
            </a:r>
            <a:br>
              <a:rPr lang="es-ES" b="1">
                <a:solidFill>
                  <a:schemeClr val="dk1"/>
                </a:solidFill>
                <a:latin typeface="Exo 2 ExtraBold"/>
                <a:ea typeface="Exo 2 ExtraBold"/>
                <a:cs typeface="Exo 2 ExtraBold"/>
                <a:sym typeface="Exo 2 ExtraBold"/>
              </a:rPr>
            </a:br>
            <a:r>
              <a:rPr lang="es-ES" b="1">
                <a:solidFill>
                  <a:schemeClr val="dk1"/>
                </a:solidFill>
                <a:latin typeface="Exo 2 ExtraBold"/>
                <a:ea typeface="Exo 2 ExtraBold"/>
                <a:cs typeface="Exo 2 ExtraBold"/>
                <a:sym typeface="Exo 2 ExtraBold"/>
              </a:rPr>
              <a:t>PECOM</a:t>
            </a:r>
            <a:endParaRPr b="1">
              <a:solidFill>
                <a:schemeClr val="dk1"/>
              </a:solidFill>
              <a:latin typeface="Exo 2 ExtraBold"/>
              <a:ea typeface="Exo 2 ExtraBold"/>
              <a:cs typeface="Exo 2 ExtraBold"/>
              <a:sym typeface="Exo 2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 txBox="1"/>
          <p:nvPr/>
        </p:nvSpPr>
        <p:spPr>
          <a:xfrm>
            <a:off x="1409700" y="603866"/>
            <a:ext cx="9563100" cy="418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1" i="0" u="none" strike="noStrike" cap="none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5 claves, para lograr una industria petrolera más sostenible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Exo"/>
              <a:ea typeface="Exo"/>
              <a:cs typeface="Exo"/>
              <a:sym typeface="Ex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1. Lograr la eficiencia energética: La industria petrolera siempre se ha caracterizado por una gran demanda de energía. Por ello, la eficiencia energética debe ser una prioridad. De esta manera, conseguiremos reducir las emisiones de CO2 y COV.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Exo"/>
              <a:ea typeface="Exo"/>
              <a:cs typeface="Exo"/>
              <a:sym typeface="Ex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 2. Reducir las emisiones fugitivas: Las emisiones que no se capturan durante las operaciones petroleras pueden liberarse a la atmósfera. Son las llamadas emisiones fugitivas. Las emisiones fugitivas de CO, SOx y COV pueden afectar a la calidad del aire y a la salud humana.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Exo"/>
              <a:ea typeface="Exo"/>
              <a:cs typeface="Exo"/>
              <a:sym typeface="Ex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3. Mejorar la gestión operativa: La gestión operativa de la producción, Es una forma de evitar emisiones significativas de contaminantes.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Exo"/>
              <a:ea typeface="Exo"/>
              <a:cs typeface="Exo"/>
              <a:sym typeface="Ex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4. Uso de nuevas tecnologías: Se están desarrollando nuevas tecnologías para obtener mejores resultados en términos de rendimiento medioambiental. Estas tecnologías se están utilizando en la industria y se espera que reduzcan las emisiones y aumenten la productividad.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Exo"/>
              <a:ea typeface="Exo"/>
              <a:cs typeface="Exo"/>
              <a:sym typeface="Ex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5. Aplicar nuevas ideas: Las nuevas ideas para el uso de los recursos naturales de nuevas formas o la reutilización de materiales que de otro modo se desecharían pueden reducir la dependencia de los recursos naturales.</a:t>
            </a:r>
            <a:endParaRPr sz="1400" b="0" i="0" u="none" strike="noStrike" cap="none">
              <a:solidFill>
                <a:srgbClr val="000000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264" name="Google Shape;264;p28"/>
          <p:cNvSpPr txBox="1"/>
          <p:nvPr/>
        </p:nvSpPr>
        <p:spPr>
          <a:xfrm>
            <a:off x="1143001" y="5236130"/>
            <a:ext cx="9905998" cy="1018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600" b="1" i="0" u="none" strike="noStrike" cap="none">
                <a:solidFill>
                  <a:schemeClr val="dk1"/>
                </a:solidFill>
                <a:latin typeface="Exo 2 ExtraBold"/>
                <a:ea typeface="Exo 2 ExtraBold"/>
                <a:cs typeface="Exo 2 ExtraBold"/>
                <a:sym typeface="Exo 2 ExtraBold"/>
              </a:rPr>
              <a:t>El objetivo principal del sector es “Descarbonización de la industria”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9"/>
          <p:cNvSpPr txBox="1">
            <a:spLocks noGrp="1"/>
          </p:cNvSpPr>
          <p:nvPr>
            <p:ph type="title"/>
          </p:nvPr>
        </p:nvSpPr>
        <p:spPr>
          <a:xfrm>
            <a:off x="1143001" y="152400"/>
            <a:ext cx="9905998" cy="67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es-ES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¿Quiénes somos?</a:t>
            </a:r>
            <a:endParaRPr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270" name="Google Shape;27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3732" y="1692261"/>
            <a:ext cx="4109228" cy="3229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39274" y="257175"/>
            <a:ext cx="160972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06528" y="1257300"/>
            <a:ext cx="6410772" cy="2696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36804" y="4248390"/>
            <a:ext cx="3444475" cy="2235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19661" y="4248389"/>
            <a:ext cx="1490511" cy="2235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"/>
          <p:cNvSpPr txBox="1">
            <a:spLocks noGrp="1"/>
          </p:cNvSpPr>
          <p:nvPr>
            <p:ph type="title"/>
          </p:nvPr>
        </p:nvSpPr>
        <p:spPr>
          <a:xfrm>
            <a:off x="1252175" y="476250"/>
            <a:ext cx="9905998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es-ES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REPORTE HITOS DE SUSTENTABILIDAD 2021</a:t>
            </a:r>
            <a:endParaRPr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280" name="Google Shape;28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216" y="1702311"/>
            <a:ext cx="4857560" cy="3453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79483" y="1536880"/>
            <a:ext cx="2474500" cy="3268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"/>
          <p:cNvPicPr preferRelativeResize="0"/>
          <p:nvPr/>
        </p:nvPicPr>
        <p:blipFill rotWithShape="1">
          <a:blip r:embed="rId5">
            <a:alphaModFix/>
          </a:blip>
          <a:srcRect l="11086" t="13774" r="40630" b="32523"/>
          <a:stretch/>
        </p:blipFill>
        <p:spPr>
          <a:xfrm>
            <a:off x="5970887" y="2079769"/>
            <a:ext cx="2864373" cy="2337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" descr="Matias Domenech en LinkedIn: Reporte de Hitos de Sustentabilidad 2021 -  PECOM"/>
          <p:cNvSpPr/>
          <p:nvPr/>
        </p:nvSpPr>
        <p:spPr>
          <a:xfrm>
            <a:off x="155574" y="-144463"/>
            <a:ext cx="2783151" cy="2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288" name="Google Shape;288;p4"/>
          <p:cNvGrpSpPr/>
          <p:nvPr/>
        </p:nvGrpSpPr>
        <p:grpSpPr>
          <a:xfrm>
            <a:off x="1949485" y="880688"/>
            <a:ext cx="5621747" cy="5599955"/>
            <a:chOff x="3096153" y="1282690"/>
            <a:chExt cx="5072487" cy="5451122"/>
          </a:xfrm>
        </p:grpSpPr>
        <p:pic>
          <p:nvPicPr>
            <p:cNvPr id="289" name="Google Shape;289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17453" y="1282690"/>
              <a:ext cx="4951187" cy="53320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" name="Google Shape;290;p4"/>
            <p:cNvSpPr/>
            <p:nvPr/>
          </p:nvSpPr>
          <p:spPr>
            <a:xfrm>
              <a:off x="3096153" y="1298738"/>
              <a:ext cx="676899" cy="857327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4"/>
            <p:cNvSpPr/>
            <p:nvPr/>
          </p:nvSpPr>
          <p:spPr>
            <a:xfrm rot="5400000">
              <a:off x="7226686" y="5791858"/>
              <a:ext cx="676899" cy="1207008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2" name="Google Shape;292;p4"/>
          <p:cNvSpPr txBox="1"/>
          <p:nvPr/>
        </p:nvSpPr>
        <p:spPr>
          <a:xfrm>
            <a:off x="7802880" y="2380244"/>
            <a:ext cx="3547872" cy="1619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C0C0"/>
                </a:solidFill>
                <a:latin typeface="Arial"/>
                <a:ea typeface="Arial"/>
                <a:cs typeface="Arial"/>
                <a:sym typeface="Arial"/>
              </a:rPr>
              <a:t>El reporte desarrolla 2 ejes transversales -Seguridad y Ética e Integridad- y 5 ejes estratégicos: Innovación; Gestión de la Energía y Emisiones; Gestión Ambiental; Excelencia Operacional; y Personas y Comunidad.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4"/>
          <p:cNvSpPr txBox="1">
            <a:spLocks noGrp="1"/>
          </p:cNvSpPr>
          <p:nvPr>
            <p:ph type="title"/>
          </p:nvPr>
        </p:nvSpPr>
        <p:spPr>
          <a:xfrm>
            <a:off x="1280526" y="218798"/>
            <a:ext cx="9906000" cy="8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s-ES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Estrategia de Sustentabilidad- 5 ejes </a:t>
            </a:r>
            <a:endParaRPr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"/>
          <p:cNvPicPr preferRelativeResize="0"/>
          <p:nvPr/>
        </p:nvPicPr>
        <p:blipFill rotWithShape="1">
          <a:blip r:embed="rId3">
            <a:alphaModFix/>
          </a:blip>
          <a:srcRect l="27404" t="31444" r="51783" b="55841"/>
          <a:stretch/>
        </p:blipFill>
        <p:spPr>
          <a:xfrm>
            <a:off x="1318196" y="46355"/>
            <a:ext cx="3168121" cy="1087917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5"/>
          <p:cNvSpPr txBox="1">
            <a:spLocks noGrp="1"/>
          </p:cNvSpPr>
          <p:nvPr>
            <p:ph type="title"/>
          </p:nvPr>
        </p:nvSpPr>
        <p:spPr>
          <a:xfrm>
            <a:off x="959104" y="1319072"/>
            <a:ext cx="10674095" cy="824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wentieth Century"/>
              <a:buNone/>
            </a:pPr>
            <a:r>
              <a:rPr lang="es-ES" sz="16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EN 2021 REALIZAMOS EL PRIMER CÁLCULO DE NUESTRA HUELLA DE CARBONO ASOCIADA AL CONSUMO DE COMBUSTIBLES, ELECTRICIDAD Y GAS, CONTABILIZANDO 27.900 TN DE CO² EQUIVALENTE.</a:t>
            </a:r>
            <a:endParaRPr sz="16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301" name="Google Shape;301;p5" descr="Buena tasa de conversión - Iconos gratis de márketi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08468" y="3747198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" descr="Huella de Carbono: ¿qué sucederá cuando el Alcance 3 nos alcance? - AsGreen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03" name="Google Shape;303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34945" y="2966720"/>
            <a:ext cx="6048587" cy="3517392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"/>
          <p:cNvSpPr/>
          <p:nvPr/>
        </p:nvSpPr>
        <p:spPr>
          <a:xfrm>
            <a:off x="4676141" y="3265233"/>
            <a:ext cx="2446020" cy="2920365"/>
          </a:xfrm>
          <a:prstGeom prst="ellipse">
            <a:avLst/>
          </a:prstGeom>
          <a:noFill/>
          <a:ln w="730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5"/>
          <p:cNvSpPr txBox="1"/>
          <p:nvPr/>
        </p:nvSpPr>
        <p:spPr>
          <a:xfrm>
            <a:off x="4747850" y="373888"/>
            <a:ext cx="34246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1800" b="1" i="0" u="none" strike="noStrike" cap="none">
                <a:solidFill>
                  <a:schemeClr val="dk1"/>
                </a:solidFill>
                <a:latin typeface="Exo 2 ExtraBold"/>
                <a:ea typeface="Exo 2 ExtraBold"/>
                <a:cs typeface="Exo 2 ExtraBold"/>
                <a:sym typeface="Exo 2 ExtraBold"/>
              </a:rPr>
              <a:t>Practicas puestas en valor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0"/>
          <p:cNvPicPr preferRelativeResize="0"/>
          <p:nvPr/>
        </p:nvPicPr>
        <p:blipFill rotWithShape="1">
          <a:blip r:embed="rId3">
            <a:alphaModFix/>
          </a:blip>
          <a:srcRect l="27404" t="31444" r="51783" b="55841"/>
          <a:stretch/>
        </p:blipFill>
        <p:spPr>
          <a:xfrm>
            <a:off x="1318196" y="46355"/>
            <a:ext cx="3168121" cy="1087917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0" descr="Huella de Carbono: ¿qué sucederá cuando el Alcance 3 nos alcance? - AsGreen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13" name="Google Shape;313;p30"/>
          <p:cNvSpPr txBox="1">
            <a:spLocks noGrp="1"/>
          </p:cNvSpPr>
          <p:nvPr>
            <p:ph type="title"/>
          </p:nvPr>
        </p:nvSpPr>
        <p:spPr>
          <a:xfrm>
            <a:off x="778933" y="1125208"/>
            <a:ext cx="10851413" cy="869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wentieth Century"/>
              <a:buNone/>
            </a:pPr>
            <a:r>
              <a:rPr lang="es-ES" sz="16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Participamos de la construcción de 7parques eólicos por una potencia de energía limpia instalada de 500 MW.</a:t>
            </a:r>
            <a:endParaRPr/>
          </a:p>
        </p:txBody>
      </p:sp>
      <p:sp>
        <p:nvSpPr>
          <p:cNvPr id="314" name="Google Shape;314;p30"/>
          <p:cNvSpPr txBox="1"/>
          <p:nvPr/>
        </p:nvSpPr>
        <p:spPr>
          <a:xfrm>
            <a:off x="589013" y="3429000"/>
            <a:ext cx="1104133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En 2021 contabilizamos la línea base del tiempo de ralentí* de nuestra flota de vehículos livianos y realizamos campañas de concientización y entrenamiento del personal con el objetivo de reducir este tiempo al mínimo y evitar así emisiones de gases de efecto invernadero.</a:t>
            </a:r>
            <a:endParaRPr sz="1600" b="0" i="0" u="none" strike="noStrike" cap="none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315" name="Google Shape;315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78125" y="1716910"/>
            <a:ext cx="3496435" cy="1542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8196" y="4469538"/>
            <a:ext cx="3433568" cy="2308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94310" y="4444663"/>
            <a:ext cx="3461938" cy="233304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0"/>
          <p:cNvSpPr txBox="1"/>
          <p:nvPr/>
        </p:nvSpPr>
        <p:spPr>
          <a:xfrm>
            <a:off x="4747850" y="373888"/>
            <a:ext cx="34246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1800" b="1" i="0" u="none" strike="noStrike" cap="none">
                <a:solidFill>
                  <a:schemeClr val="dk1"/>
                </a:solidFill>
                <a:latin typeface="Exo 2 ExtraBold"/>
                <a:ea typeface="Exo 2 ExtraBold"/>
                <a:cs typeface="Exo 2 ExtraBold"/>
                <a:sym typeface="Exo 2 ExtraBold"/>
              </a:rPr>
              <a:t>Practicas puestas en valor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ircuito">
  <a:themeElements>
    <a:clrScheme name="Circuito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3102</Words>
  <Application>Microsoft Office PowerPoint</Application>
  <PresentationFormat>Panorámica</PresentationFormat>
  <Paragraphs>247</Paragraphs>
  <Slides>22</Slides>
  <Notes>22</Notes>
  <HiddenSlides>1</HiddenSlides>
  <MMClips>0</MMClips>
  <ScaleCrop>false</ScaleCrop>
  <HeadingPairs>
    <vt:vector size="6" baseType="variant">
      <vt:variant>
        <vt:lpstr>Fuentes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36" baseType="lpstr">
      <vt:lpstr>Exo 2 ExtraBold</vt:lpstr>
      <vt:lpstr>Wingdings</vt:lpstr>
      <vt:lpstr>Exo 2</vt:lpstr>
      <vt:lpstr>Open Sans</vt:lpstr>
      <vt:lpstr>Quattrocento Sans</vt:lpstr>
      <vt:lpstr>Exo 2 SemiBold</vt:lpstr>
      <vt:lpstr>Calibri</vt:lpstr>
      <vt:lpstr>Helvetica Neue</vt:lpstr>
      <vt:lpstr>Exo 2 Light</vt:lpstr>
      <vt:lpstr>Twentieth Century</vt:lpstr>
      <vt:lpstr>Exo</vt:lpstr>
      <vt:lpstr>Arial</vt:lpstr>
      <vt:lpstr>Exo 2 ExtraLight</vt:lpstr>
      <vt:lpstr>Circuito</vt:lpstr>
      <vt:lpstr>EVALUACIÓN DE FINAL</vt:lpstr>
      <vt:lpstr>Presentación de PowerPoint</vt:lpstr>
      <vt:lpstr>DIAGNÓSTICO DE SUSTENTABILIDAD  PECOM</vt:lpstr>
      <vt:lpstr>Presentación de PowerPoint</vt:lpstr>
      <vt:lpstr>¿Quiénes somos?</vt:lpstr>
      <vt:lpstr>REPORTE HITOS DE SUSTENTABILIDAD 2021</vt:lpstr>
      <vt:lpstr>Estrategia de Sustentabilidad- 5 ejes </vt:lpstr>
      <vt:lpstr>EN 2021 REALIZAMOS EL PRIMER CÁLCULO DE NUESTRA HUELLA DE CARBONO ASOCIADA AL CONSUMO DE COMBUSTIBLES, ELECTRICIDAD Y GAS, CONTABILIZANDO 27.900 TN DE CO² EQUIVALENTE.</vt:lpstr>
      <vt:lpstr>Participamos de la construcción de 7parques eólicos por una potencia de energía limpia instalada de 500 MW.</vt:lpstr>
      <vt:lpstr>OPORTUNIDADES</vt:lpstr>
      <vt:lpstr>Ofrecemos elementos de automatización de pozos que permiten reducir traslados para revisión y reparación, y optimizar la vida útil de las bombas, la producción y el consumo energético del pozo.</vt:lpstr>
      <vt:lpstr>OPORTUNIDADES</vt:lpstr>
      <vt:lpstr>Presentación de PowerPoint</vt:lpstr>
      <vt:lpstr>OPORTUNIDADES</vt:lpstr>
      <vt:lpstr>Presentación de PowerPoint</vt:lpstr>
      <vt:lpstr>OPORTUNIDADES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Implementamos la digitalización de herramientas de CSMA (calidad, seguridad y medioambiente),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EVALUACIÓN DE FINAL</dc:title>
  <dc:creator>Johanna Rivero</dc:creator>
  <cp:lastModifiedBy>Cordero, Evangelina Natalia</cp:lastModifiedBy>
  <cp:revision>1</cp:revision>
  <dcterms:created xsi:type="dcterms:W3CDTF">2023-11-13T12:43:33Z</dcterms:created>
  <dcterms:modified xsi:type="dcterms:W3CDTF">2023-11-20T15:57:07Z</dcterms:modified>
</cp:coreProperties>
</file>